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89" r:id="rId3"/>
    <p:sldId id="729" r:id="rId4"/>
    <p:sldId id="731" r:id="rId5"/>
    <p:sldId id="1467" r:id="rId6"/>
    <p:sldId id="1468" r:id="rId7"/>
    <p:sldId id="1470" r:id="rId8"/>
    <p:sldId id="1433" r:id="rId9"/>
    <p:sldId id="487" r:id="rId10"/>
    <p:sldId id="488" r:id="rId11"/>
    <p:sldId id="489" r:id="rId12"/>
    <p:sldId id="1448" r:id="rId13"/>
    <p:sldId id="1449" r:id="rId14"/>
    <p:sldId id="1450" r:id="rId15"/>
    <p:sldId id="1451" r:id="rId16"/>
    <p:sldId id="264" r:id="rId17"/>
    <p:sldId id="506" r:id="rId18"/>
    <p:sldId id="1471" r:id="rId19"/>
    <p:sldId id="266" r:id="rId20"/>
    <p:sldId id="267" r:id="rId21"/>
    <p:sldId id="273" r:id="rId22"/>
    <p:sldId id="1452" r:id="rId23"/>
    <p:sldId id="490" r:id="rId24"/>
    <p:sldId id="345" r:id="rId25"/>
    <p:sldId id="491" r:id="rId26"/>
    <p:sldId id="494" r:id="rId27"/>
    <p:sldId id="513" r:id="rId28"/>
    <p:sldId id="503" r:id="rId29"/>
    <p:sldId id="507" r:id="rId30"/>
    <p:sldId id="495" r:id="rId31"/>
    <p:sldId id="496" r:id="rId32"/>
    <p:sldId id="269" r:id="rId33"/>
    <p:sldId id="497" r:id="rId34"/>
    <p:sldId id="504" r:id="rId35"/>
    <p:sldId id="261" r:id="rId36"/>
    <p:sldId id="271" r:id="rId37"/>
    <p:sldId id="492" r:id="rId38"/>
    <p:sldId id="493" r:id="rId39"/>
    <p:sldId id="341" r:id="rId40"/>
    <p:sldId id="342" r:id="rId41"/>
    <p:sldId id="512" r:id="rId42"/>
    <p:sldId id="301" r:id="rId43"/>
    <p:sldId id="287" r:id="rId44"/>
    <p:sldId id="300" r:id="rId45"/>
    <p:sldId id="274" r:id="rId46"/>
    <p:sldId id="1472" r:id="rId47"/>
    <p:sldId id="499" r:id="rId48"/>
    <p:sldId id="498" r:id="rId49"/>
    <p:sldId id="44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FF9794"/>
    <a:srgbClr val="FF4E28"/>
    <a:srgbClr val="7AC4FF"/>
    <a:srgbClr val="FFBC13"/>
    <a:srgbClr val="D3EE8A"/>
    <a:srgbClr val="D9A8C3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7"/>
    <p:restoredTop sz="87217"/>
  </p:normalViewPr>
  <p:slideViewPr>
    <p:cSldViewPr snapToGrid="0" snapToObjects="1" showGuides="1">
      <p:cViewPr varScale="1">
        <p:scale>
          <a:sx n="108" d="100"/>
          <a:sy n="108" d="100"/>
        </p:scale>
        <p:origin x="216" y="208"/>
      </p:cViewPr>
      <p:guideLst>
        <p:guide orient="horz" pos="1608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CB2255E4-CB9A-A44D-9846-FFDAE4AB50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C4152648-06F6-8242-B314-36F96A3C8A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1813"/>
            <a:ext cx="5032375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69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DCE3DB52-8DAD-5446-B977-330C48876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2C19814F-D5F1-EB47-BB24-C348BCB826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1813"/>
            <a:ext cx="5032375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0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5AA2E01A-2890-2942-8945-301EC0CAD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C3B46059-DD8F-0549-A333-D34061858BC0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73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0D5E1-482D-2040-9D33-10CD21C9C99A}" type="datetime1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DB11-1B3B-094C-AA18-F982912AD495}" type="datetime1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990F-6A72-A544-90C8-15B3FBA7DA6F}" type="datetime1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F915-172A-8A49-B692-39D4BC16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44" y="608521"/>
            <a:ext cx="10353387" cy="11356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DFB29-21D3-4649-AE93-BA23CB6AC59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543" y="6246622"/>
            <a:ext cx="2530235" cy="449962"/>
          </a:xfrm>
        </p:spPr>
        <p:txBody>
          <a:bodyPr/>
          <a:lstStyle>
            <a:lvl1pPr>
              <a:defRPr/>
            </a:lvl1pPr>
          </a:lstStyle>
          <a:p>
            <a:fld id="{AED08B6D-C2BC-BD43-98E7-42689BE9A4D6}" type="datetime1">
              <a:rPr lang="en-US" altLang="en-US" smtClean="0"/>
              <a:t>9/22/20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EDFBC-0327-3A48-A6F9-5CBCF25E537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4981" y="6246622"/>
            <a:ext cx="3852512" cy="44996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CS660 - Advanced Information Assurance - UMassAmherst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1F422-5434-7841-9727-D53447668F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95" y="6246622"/>
            <a:ext cx="2532141" cy="449962"/>
          </a:xfrm>
        </p:spPr>
        <p:txBody>
          <a:bodyPr/>
          <a:lstStyle>
            <a:lvl1pPr>
              <a:defRPr/>
            </a:lvl1pPr>
          </a:lstStyle>
          <a:p>
            <a:fld id="{2B2C0496-DA45-7044-B0CB-8EBD67AEB7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335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50FAF-A447-9E49-927E-D736170FECB8}" type="datetime1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04CA7-ECDE-6840-A194-DF2F0FDC5347}" type="datetime1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3049-41EB-BD44-B945-933FA1AB1917}" type="datetime1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AF3F-DEBA-AE4A-90FE-0F1984E5BA12}" type="datetime1">
              <a:rPr lang="en-US" smtClean="0"/>
              <a:t>9/22/20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8E58-9A5E-3B4F-B3ED-BFC322F7C2C5}" type="datetime1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CBDF-090F-DE4E-9EEE-734600CD4A0B}" type="datetime1">
              <a:rPr lang="en-US" smtClean="0"/>
              <a:t>9/22/20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33A0-5B20-C546-A868-879BC875F194}" type="datetime1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A1EC5-C397-214D-B342-1AE19EC1707A}" type="datetime1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285D-E6E3-D249-AED8-3E9FCE84571C}" type="datetime1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7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rics.torproject.org/" TargetMode="Externa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eff.org/pages/tor-and-http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3.emf"/><Relationship Id="rId9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73" y="3835741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B2E044-CD80-6245-8442-FDED29224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1122363"/>
            <a:ext cx="11723886" cy="23876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Lecture 12: </a:t>
            </a: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Tor Networks</a:t>
            </a:r>
            <a:b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4B00D2-29E8-954F-90CC-EF8A14A02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150" y="4566148"/>
            <a:ext cx="3997569" cy="1655762"/>
          </a:xfrm>
        </p:spPr>
        <p:txBody>
          <a:bodyPr/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Sept. 22, 2020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464E0A-2366-9542-BB7E-DC3396CB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9828" y="3373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Deployment and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>
                <a:latin typeface="Arial" charset="0"/>
                <a:ea typeface="Arial" charset="0"/>
                <a:cs typeface="Arial" charset="0"/>
              </a:rPr>
              <a:t>10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769604"/>
            <a:ext cx="1644397" cy="12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6865" y="1399962"/>
            <a:ext cx="5131627" cy="2473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Arial" charset="0"/>
                <a:ea typeface="Arial" charset="0"/>
                <a:cs typeface="Arial" charset="0"/>
              </a:rPr>
              <a:t>Over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7000 relays</a:t>
            </a:r>
            <a:r>
              <a:rPr lang="en-GB" dirty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Arial" charset="0"/>
                <a:ea typeface="Arial" charset="0"/>
                <a:cs typeface="Arial" charset="0"/>
              </a:rPr>
              <a:t>Over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200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Gbit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/s</a:t>
            </a:r>
            <a:r>
              <a:rPr lang="en-GB" dirty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Arial" charset="0"/>
                <a:ea typeface="Arial" charset="0"/>
                <a:cs typeface="Arial" charset="0"/>
              </a:rPr>
              <a:t>About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2M users</a:t>
            </a:r>
            <a:r>
              <a:rPr lang="en-GB" dirty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Arial" charset="0"/>
                <a:ea typeface="Arial" charset="0"/>
                <a:cs typeface="Arial" charset="0"/>
              </a:rPr>
              <a:t>About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1 sec latency </a:t>
            </a:r>
            <a:r>
              <a:rPr lang="en-GB" dirty="0">
                <a:latin typeface="Arial" charset="0"/>
                <a:ea typeface="Arial" charset="0"/>
                <a:cs typeface="Arial" charset="0"/>
              </a:rPr>
              <a:t>(median).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Arial" charset="0"/>
                <a:ea typeface="Arial" charset="0"/>
                <a:cs typeface="Arial" charset="0"/>
              </a:rPr>
              <a:t>Around </a:t>
            </a:r>
            <a:r>
              <a:rPr lang="en-GB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80,000</a:t>
            </a:r>
            <a:r>
              <a:rPr lang="en-GB" dirty="0">
                <a:latin typeface="Arial" charset="0"/>
                <a:ea typeface="Arial" charset="0"/>
                <a:cs typeface="Arial" charset="0"/>
              </a:rPr>
              <a:t> hidden services</a:t>
            </a:r>
          </a:p>
          <a:p>
            <a:pPr marL="457200" lvl="1" indent="0">
              <a:buNone/>
              <a:defRPr/>
            </a:pPr>
            <a:endParaRPr lang="en-GB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  <a:defRPr/>
            </a:pP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B416F-F45F-4C4E-9464-37E40DE6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069" y="3492485"/>
            <a:ext cx="4307068" cy="2691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FC0D6-5723-D346-9784-AD3A73F2F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656" y="1359297"/>
            <a:ext cx="3669321" cy="2293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B2B3E-50D5-F240-8B46-28F8555DB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41" y="3728314"/>
            <a:ext cx="3856892" cy="24105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85FBB0-4726-C84E-A02E-0BD46AD0512E}"/>
              </a:ext>
            </a:extLst>
          </p:cNvPr>
          <p:cNvSpPr/>
          <p:nvPr/>
        </p:nvSpPr>
        <p:spPr>
          <a:xfrm>
            <a:off x="8610600" y="476400"/>
            <a:ext cx="3061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https://metrics.torproject.org/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FFB83-8A28-3842-B6AD-A51351568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337" y="3966502"/>
            <a:ext cx="3548640" cy="221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87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36239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Celebrities Use 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Content Placeholder 10"/>
          <p:cNvPicPr>
            <a:picLocks noGrp="1" noChangeAspect="1"/>
          </p:cNvPicPr>
          <p:nvPr/>
        </p:nvPicPr>
        <p:blipFill>
          <a:blip r:embed="rId2"/>
          <a:srcRect t="16393" b="16393"/>
          <a:stretch>
            <a:fillRect/>
          </a:stretch>
        </p:blipFill>
        <p:spPr>
          <a:xfrm>
            <a:off x="2508738" y="1393378"/>
            <a:ext cx="5589873" cy="4962972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20633745">
            <a:off x="8037971" y="5170430"/>
            <a:ext cx="1569493" cy="10781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D:\Classes\5700\assets\Torproj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205" y="4141003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1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2" descr="tor_Page_27">
            <a:extLst>
              <a:ext uri="{FF2B5EF4-FFF2-40B4-BE49-F238E27FC236}">
                <a16:creationId xmlns:a16="http://schemas.microsoft.com/office/drawing/2014/main" id="{928A8369-665E-7945-A9B9-63DBC3F6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43340" r="25833" b="11073"/>
          <a:stretch>
            <a:fillRect/>
          </a:stretch>
        </p:blipFill>
        <p:spPr bwMode="auto">
          <a:xfrm>
            <a:off x="2590800" y="3200400"/>
            <a:ext cx="6477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3">
            <a:extLst>
              <a:ext uri="{FF2B5EF4-FFF2-40B4-BE49-F238E27FC236}">
                <a16:creationId xmlns:a16="http://schemas.microsoft.com/office/drawing/2014/main" id="{9FF30E2C-D01A-724C-9E2F-D85307A36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 Circuit Setup (1)</a:t>
            </a:r>
          </a:p>
        </p:txBody>
      </p:sp>
      <p:sp>
        <p:nvSpPr>
          <p:cNvPr id="18437" name="Rectangle 4">
            <a:extLst>
              <a:ext uri="{FF2B5EF4-FFF2-40B4-BE49-F238E27FC236}">
                <a16:creationId xmlns:a16="http://schemas.microsoft.com/office/drawing/2014/main" id="{342835CA-4E63-6549-B048-AC174807F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178800" cy="9906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Client proxy establish a symmetric session key and circuit with relay node #1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F12A2-54AA-FD4C-BF77-E848A2B8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2" descr="tor_Page_28">
            <a:extLst>
              <a:ext uri="{FF2B5EF4-FFF2-40B4-BE49-F238E27FC236}">
                <a16:creationId xmlns:a16="http://schemas.microsoft.com/office/drawing/2014/main" id="{B4056945-E995-CE4D-B030-B5D18623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45564" r="20833" b="9961"/>
          <a:stretch>
            <a:fillRect/>
          </a:stretch>
        </p:blipFill>
        <p:spPr bwMode="auto">
          <a:xfrm>
            <a:off x="2743200" y="3352800"/>
            <a:ext cx="6781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3">
            <a:extLst>
              <a:ext uri="{FF2B5EF4-FFF2-40B4-BE49-F238E27FC236}">
                <a16:creationId xmlns:a16="http://schemas.microsoft.com/office/drawing/2014/main" id="{B4997575-942B-3543-BEC6-FDBA3E6A3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 Circuit Setup (2)</a:t>
            </a:r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52798249-347D-E740-B756-5C45E8ABF6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178800" cy="15240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Client proxy extends the circuit by establishing a symmetric session key with relay node #2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Tunnel through relay node #1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1F10D-7C4C-734A-9391-31384F74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72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 descr="tor_Page_29">
            <a:extLst>
              <a:ext uri="{FF2B5EF4-FFF2-40B4-BE49-F238E27FC236}">
                <a16:creationId xmlns:a16="http://schemas.microsoft.com/office/drawing/2014/main" id="{CBC1A897-3EC4-0049-A88B-72F3718C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44452" r="23334" b="9961"/>
          <a:stretch>
            <a:fillRect/>
          </a:stretch>
        </p:blipFill>
        <p:spPr bwMode="auto">
          <a:xfrm>
            <a:off x="2692400" y="3276600"/>
            <a:ext cx="6604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3">
            <a:extLst>
              <a:ext uri="{FF2B5EF4-FFF2-40B4-BE49-F238E27FC236}">
                <a16:creationId xmlns:a16="http://schemas.microsoft.com/office/drawing/2014/main" id="{6EC06DA2-6460-5D44-8871-ABA754D9B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 Circuit Setup (3)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1413A25D-DF4C-D343-BB7F-805692CD6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178800" cy="1524000"/>
          </a:xfrm>
          <a:noFill/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Client  proxy extends the circuit by establishing a symmetric session key with relay node #3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Tunnel through relay nodes #1 and #2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AAE016-CD54-0146-9B5F-188F6844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3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 descr="tor_Page_31">
            <a:extLst>
              <a:ext uri="{FF2B5EF4-FFF2-40B4-BE49-F238E27FC236}">
                <a16:creationId xmlns:a16="http://schemas.microsoft.com/office/drawing/2014/main" id="{D74BCBF6-0B98-C840-BD20-5F906151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45564" r="9999" b="6625"/>
          <a:stretch>
            <a:fillRect/>
          </a:stretch>
        </p:blipFill>
        <p:spPr bwMode="auto">
          <a:xfrm>
            <a:off x="2692400" y="3352800"/>
            <a:ext cx="7823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3">
            <a:extLst>
              <a:ext uri="{FF2B5EF4-FFF2-40B4-BE49-F238E27FC236}">
                <a16:creationId xmlns:a16="http://schemas.microsoft.com/office/drawing/2014/main" id="{28BCC6FA-B0C4-F840-AAF6-C50C63A87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  Tor Circuit</a:t>
            </a: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99B71447-C05D-3D4A-A46B-F72587D8B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458200" cy="1524000"/>
          </a:xfrm>
          <a:noFill/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Client applications connect and communicate over the established Tor circuit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Datagrams decrypted and re-encrypted at each link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E3122-1B32-3341-BEC3-1CCE93E5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9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D850C20-8FF4-9243-B511-544A05CD36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98437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397A8DC-F610-CF48-9D83-E8CFC8D441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6505" y="1299410"/>
            <a:ext cx="8229600" cy="502920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data is sent in fixed size (512 bytes) cells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Control cell commands:</a:t>
            </a:r>
          </a:p>
          <a:p>
            <a:pPr lvl="1"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Padding, create, destroy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Relay cell commands:</a:t>
            </a:r>
          </a:p>
          <a:p>
            <a:pPr lvl="1"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Begin, data, connected, extended, teardown, ...</a:t>
            </a:r>
          </a:p>
        </p:txBody>
      </p:sp>
      <p:pic>
        <p:nvPicPr>
          <p:cNvPr id="13316" name="Picture 4" descr="cell-struct.png">
            <a:extLst>
              <a:ext uri="{FF2B5EF4-FFF2-40B4-BE49-F238E27FC236}">
                <a16:creationId xmlns:a16="http://schemas.microsoft.com/office/drawing/2014/main" id="{04F8AA44-9E9E-9C4E-909A-59C919F71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53" y="3929679"/>
            <a:ext cx="6172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6183-892A-A840-B624-89B4D6C185AC}"/>
              </a:ext>
            </a:extLst>
          </p:cNvPr>
          <p:cNvSpPr/>
          <p:nvPr/>
        </p:nvSpPr>
        <p:spPr>
          <a:xfrm>
            <a:off x="8171447" y="4589411"/>
            <a:ext cx="3549316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circuits can be multiplexed over the single TLS connection hence the circuit IDs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1FDD5-724B-714E-898A-9054BC22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8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262" y="205284"/>
            <a:ext cx="7231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Tor circuit communication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238C2-CB05-AB4F-B05E-90A46184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2" y="1339850"/>
            <a:ext cx="9385300" cy="501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A3FE7-325E-3F40-A571-2CD3BD69D86A}"/>
              </a:ext>
            </a:extLst>
          </p:cNvPr>
          <p:cNvSpPr txBox="1"/>
          <p:nvPr/>
        </p:nvSpPr>
        <p:spPr>
          <a:xfrm>
            <a:off x="9472522" y="3126800"/>
            <a:ext cx="2855494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E(x)  = Public-key crypto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H() =hash function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xi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yi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=AES key</a:t>
            </a:r>
          </a:p>
          <a:p>
            <a:pPr marL="406400" lvl="1" indent="-168275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Symmetric key used for the actual data transfer</a:t>
            </a:r>
          </a:p>
          <a:p>
            <a:pPr marL="406400" lvl="1" indent="-168275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Diffie-Hellman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76E179-D926-4643-ACBE-6BEB3B6E0D4B}"/>
              </a:ext>
            </a:extLst>
          </p:cNvPr>
          <p:cNvSpPr/>
          <p:nvPr/>
        </p:nvSpPr>
        <p:spPr>
          <a:xfrm>
            <a:off x="609600" y="1559169"/>
            <a:ext cx="1524000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35697-4048-264C-B331-928D443FD582}"/>
              </a:ext>
            </a:extLst>
          </p:cNvPr>
          <p:cNvSpPr/>
          <p:nvPr/>
        </p:nvSpPr>
        <p:spPr>
          <a:xfrm>
            <a:off x="1563755" y="1973178"/>
            <a:ext cx="2021655" cy="322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0A6EB-AC39-3948-ACA5-4EE13F552641}"/>
              </a:ext>
            </a:extLst>
          </p:cNvPr>
          <p:cNvSpPr/>
          <p:nvPr/>
        </p:nvSpPr>
        <p:spPr>
          <a:xfrm>
            <a:off x="609600" y="2330564"/>
            <a:ext cx="2807368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E2571-8424-BD4D-A8BF-4610A6B3C02C}"/>
              </a:ext>
            </a:extLst>
          </p:cNvPr>
          <p:cNvSpPr/>
          <p:nvPr/>
        </p:nvSpPr>
        <p:spPr>
          <a:xfrm>
            <a:off x="3645228" y="2387805"/>
            <a:ext cx="2807368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2188C-A350-444A-B316-BF54A1798FA8}"/>
              </a:ext>
            </a:extLst>
          </p:cNvPr>
          <p:cNvSpPr/>
          <p:nvPr/>
        </p:nvSpPr>
        <p:spPr>
          <a:xfrm>
            <a:off x="3773565" y="2806042"/>
            <a:ext cx="2807368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68FE8-E6B3-2049-83DC-F899228975A2}"/>
              </a:ext>
            </a:extLst>
          </p:cNvPr>
          <p:cNvSpPr/>
          <p:nvPr/>
        </p:nvSpPr>
        <p:spPr>
          <a:xfrm>
            <a:off x="661230" y="2860583"/>
            <a:ext cx="2924180" cy="363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D7A73F-B8B6-454F-9FA5-7DA5FD8ABCDE}"/>
              </a:ext>
            </a:extLst>
          </p:cNvPr>
          <p:cNvSpPr/>
          <p:nvPr/>
        </p:nvSpPr>
        <p:spPr>
          <a:xfrm>
            <a:off x="6580933" y="5488016"/>
            <a:ext cx="2807368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971D94-1776-B445-A22B-FB6ABEFDE4B4}"/>
              </a:ext>
            </a:extLst>
          </p:cNvPr>
          <p:cNvSpPr/>
          <p:nvPr/>
        </p:nvSpPr>
        <p:spPr>
          <a:xfrm>
            <a:off x="3773565" y="5323121"/>
            <a:ext cx="2807368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DCDC8A-5425-CB49-8370-2B95A7202066}"/>
              </a:ext>
            </a:extLst>
          </p:cNvPr>
          <p:cNvSpPr/>
          <p:nvPr/>
        </p:nvSpPr>
        <p:spPr>
          <a:xfrm>
            <a:off x="797414" y="5506600"/>
            <a:ext cx="2807368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4406A2-2595-CB40-B6B7-1ECBB349D96B}"/>
              </a:ext>
            </a:extLst>
          </p:cNvPr>
          <p:cNvSpPr/>
          <p:nvPr/>
        </p:nvSpPr>
        <p:spPr>
          <a:xfrm>
            <a:off x="6580933" y="3998493"/>
            <a:ext cx="2807368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FB2C5D-1077-1D43-80DB-67C4F58AD73B}"/>
              </a:ext>
            </a:extLst>
          </p:cNvPr>
          <p:cNvSpPr/>
          <p:nvPr/>
        </p:nvSpPr>
        <p:spPr>
          <a:xfrm>
            <a:off x="496965" y="3572062"/>
            <a:ext cx="2807368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97BB14-0CAF-2748-AF97-58575D627A4E}"/>
              </a:ext>
            </a:extLst>
          </p:cNvPr>
          <p:cNvSpPr/>
          <p:nvPr/>
        </p:nvSpPr>
        <p:spPr>
          <a:xfrm>
            <a:off x="3645228" y="3668704"/>
            <a:ext cx="2807368" cy="32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852B33-A458-6149-ACD3-DAAFBC38F837}"/>
              </a:ext>
            </a:extLst>
          </p:cNvPr>
          <p:cNvSpPr/>
          <p:nvPr/>
        </p:nvSpPr>
        <p:spPr>
          <a:xfrm>
            <a:off x="2604682" y="6417574"/>
            <a:ext cx="8295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/wiki/Diffie%E2%80%93Hellman_key_exchange</a:t>
            </a:r>
          </a:p>
        </p:txBody>
      </p:sp>
    </p:spTree>
    <p:extLst>
      <p:ext uri="{BB962C8B-B14F-4D97-AF65-F5344CB8AC3E}">
        <p14:creationId xmlns:p14="http://schemas.microsoft.com/office/powerpoint/2010/main" val="18563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4" name="Line 24">
            <a:extLst>
              <a:ext uri="{FF2B5EF4-FFF2-40B4-BE49-F238E27FC236}">
                <a16:creationId xmlns:a16="http://schemas.microsoft.com/office/drawing/2014/main" id="{85AD36CE-5316-CA41-87FD-90D45ECFA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362200"/>
            <a:ext cx="2286000" cy="0"/>
          </a:xfrm>
          <a:prstGeom prst="line">
            <a:avLst/>
          </a:prstGeom>
          <a:noFill/>
          <a:ln w="381000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22">
            <a:extLst>
              <a:ext uri="{FF2B5EF4-FFF2-40B4-BE49-F238E27FC236}">
                <a16:creationId xmlns:a16="http://schemas.microsoft.com/office/drawing/2014/main" id="{C2579C5D-E5F7-3540-B847-DC8380F78A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2667000"/>
            <a:ext cx="1676400" cy="1600200"/>
          </a:xfrm>
          <a:prstGeom prst="line">
            <a:avLst/>
          </a:prstGeom>
          <a:noFill/>
          <a:ln w="3810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05F57A8-8E03-C547-AE60-0D250DC55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276" y="218280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circuit (message type)</a:t>
            </a:r>
          </a:p>
        </p:txBody>
      </p:sp>
      <p:pic>
        <p:nvPicPr>
          <p:cNvPr id="10245" name="Picture 5" descr="MCj02644600000[1]">
            <a:extLst>
              <a:ext uri="{FF2B5EF4-FFF2-40B4-BE49-F238E27FC236}">
                <a16:creationId xmlns:a16="http://schemas.microsoft.com/office/drawing/2014/main" id="{9291F804-F505-5D4C-BEB2-88C74B01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400"/>
            <a:ext cx="1111250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CFD00510_0000[1]">
            <a:extLst>
              <a:ext uri="{FF2B5EF4-FFF2-40B4-BE49-F238E27FC236}">
                <a16:creationId xmlns:a16="http://schemas.microsoft.com/office/drawing/2014/main" id="{C41B3CC5-185A-B04D-84B9-DE554200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447801"/>
            <a:ext cx="14287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MCj04102190000[1]">
            <a:extLst>
              <a:ext uri="{FF2B5EF4-FFF2-40B4-BE49-F238E27FC236}">
                <a16:creationId xmlns:a16="http://schemas.microsoft.com/office/drawing/2014/main" id="{B9FD6F06-FA04-174F-8E5C-0BD58371E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038601"/>
            <a:ext cx="1274763" cy="12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6" name="Text Box 16">
            <a:extLst>
              <a:ext uri="{FF2B5EF4-FFF2-40B4-BE49-F238E27FC236}">
                <a16:creationId xmlns:a16="http://schemas.microsoft.com/office/drawing/2014/main" id="{6DC9306A-67D2-1248-8E22-82FA24A99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429000"/>
            <a:ext cx="990600" cy="5270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Create c</a:t>
            </a:r>
            <a:r>
              <a:rPr lang="en-US" altLang="en-US" sz="1400" baseline="-25000"/>
              <a:t>1</a:t>
            </a:r>
            <a:r>
              <a:rPr lang="en-US" altLang="en-US" sz="1400"/>
              <a:t>, E(g</a:t>
            </a:r>
            <a:r>
              <a:rPr lang="en-US" altLang="en-US" sz="1400" baseline="30000"/>
              <a:t>x1</a:t>
            </a:r>
            <a:r>
              <a:rPr lang="en-US" altLang="en-US" sz="1400"/>
              <a:t>)</a:t>
            </a:r>
          </a:p>
        </p:txBody>
      </p:sp>
      <p:sp>
        <p:nvSpPr>
          <p:cNvPr id="10257" name="Text Box 17">
            <a:extLst>
              <a:ext uri="{FF2B5EF4-FFF2-40B4-BE49-F238E27FC236}">
                <a16:creationId xmlns:a16="http://schemas.microsoft.com/office/drawing/2014/main" id="{932862F9-F210-0441-B0F1-770680162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26" y="2362200"/>
            <a:ext cx="1082675" cy="5270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Created c</a:t>
            </a:r>
            <a:r>
              <a:rPr lang="en-US" altLang="en-US" sz="1400" baseline="-25000"/>
              <a:t>1</a:t>
            </a:r>
            <a:r>
              <a:rPr lang="en-US" altLang="en-US" sz="1400"/>
              <a:t>, g</a:t>
            </a:r>
            <a:r>
              <a:rPr lang="en-US" altLang="en-US" sz="1400" baseline="30000"/>
              <a:t>y1</a:t>
            </a:r>
            <a:r>
              <a:rPr lang="en-US" altLang="en-US" sz="1400"/>
              <a:t>, H(K</a:t>
            </a:r>
            <a:r>
              <a:rPr lang="en-US" altLang="en-US" sz="1400" baseline="-25000"/>
              <a:t>1</a:t>
            </a:r>
            <a:r>
              <a:rPr lang="en-US" altLang="en-US" sz="1400"/>
              <a:t>)</a:t>
            </a:r>
          </a:p>
        </p:txBody>
      </p:sp>
      <p:sp>
        <p:nvSpPr>
          <p:cNvPr id="10258" name="Text Box 18">
            <a:extLst>
              <a:ext uri="{FF2B5EF4-FFF2-40B4-BE49-F238E27FC236}">
                <a16:creationId xmlns:a16="http://schemas.microsoft.com/office/drawing/2014/main" id="{E37CF8C5-315B-374D-AF24-3F3A96CF7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1" y="4114801"/>
            <a:ext cx="1235075" cy="739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Relay c</a:t>
            </a:r>
            <a:r>
              <a:rPr lang="en-US" altLang="en-US" sz="1400" baseline="-25000"/>
              <a:t>1</a:t>
            </a:r>
            <a:r>
              <a:rPr lang="en-US" altLang="en-US" sz="1400"/>
              <a:t> (Extend, OR</a:t>
            </a:r>
            <a:r>
              <a:rPr lang="en-US" altLang="en-US" sz="1400" baseline="-25000"/>
              <a:t>2</a:t>
            </a:r>
            <a:r>
              <a:rPr lang="en-US" altLang="en-US" sz="1400"/>
              <a:t>, E(g</a:t>
            </a:r>
            <a:r>
              <a:rPr lang="en-US" altLang="en-US" sz="1400" baseline="30000"/>
              <a:t>x1</a:t>
            </a:r>
            <a:r>
              <a:rPr lang="en-US" altLang="en-US" sz="1400"/>
              <a:t>))</a:t>
            </a:r>
          </a:p>
        </p:txBody>
      </p:sp>
      <p:sp>
        <p:nvSpPr>
          <p:cNvPr id="10259" name="Text Box 19">
            <a:extLst>
              <a:ext uri="{FF2B5EF4-FFF2-40B4-BE49-F238E27FC236}">
                <a16:creationId xmlns:a16="http://schemas.microsoft.com/office/drawing/2014/main" id="{3E086967-8D22-1A45-AC13-931CF1EDE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1" y="1905000"/>
            <a:ext cx="1158875" cy="5270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Create c</a:t>
            </a:r>
            <a:r>
              <a:rPr lang="en-US" altLang="en-US" sz="1400" baseline="-25000"/>
              <a:t>2</a:t>
            </a:r>
            <a:r>
              <a:rPr lang="en-US" altLang="en-US" sz="1400"/>
              <a:t> E(g</a:t>
            </a:r>
            <a:r>
              <a:rPr lang="en-US" altLang="en-US" sz="1400" baseline="30000"/>
              <a:t>x2</a:t>
            </a:r>
            <a:r>
              <a:rPr lang="en-US" altLang="en-US" sz="1400"/>
              <a:t>)</a:t>
            </a:r>
          </a:p>
        </p:txBody>
      </p:sp>
      <p:sp>
        <p:nvSpPr>
          <p:cNvPr id="10260" name="Text Box 20">
            <a:extLst>
              <a:ext uri="{FF2B5EF4-FFF2-40B4-BE49-F238E27FC236}">
                <a16:creationId xmlns:a16="http://schemas.microsoft.com/office/drawing/2014/main" id="{E8F3392B-D787-8148-ADEE-8F1CE3557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2286000"/>
            <a:ext cx="1082675" cy="52705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Created c</a:t>
            </a:r>
            <a:r>
              <a:rPr lang="en-US" altLang="en-US" sz="1400" baseline="-25000"/>
              <a:t>2</a:t>
            </a:r>
            <a:r>
              <a:rPr lang="en-US" altLang="en-US" sz="1400"/>
              <a:t>, g</a:t>
            </a:r>
            <a:r>
              <a:rPr lang="en-US" altLang="en-US" sz="1400" baseline="30000"/>
              <a:t>y2</a:t>
            </a:r>
            <a:r>
              <a:rPr lang="en-US" altLang="en-US" sz="1400"/>
              <a:t>, H(K</a:t>
            </a:r>
            <a:r>
              <a:rPr lang="en-US" altLang="en-US" sz="1400" baseline="-25000"/>
              <a:t>2</a:t>
            </a:r>
            <a:r>
              <a:rPr lang="en-US" altLang="en-US" sz="1400"/>
              <a:t>)</a:t>
            </a:r>
          </a:p>
        </p:txBody>
      </p:sp>
      <p:sp>
        <p:nvSpPr>
          <p:cNvPr id="10261" name="Text Box 21">
            <a:extLst>
              <a:ext uri="{FF2B5EF4-FFF2-40B4-BE49-F238E27FC236}">
                <a16:creationId xmlns:a16="http://schemas.microsoft.com/office/drawing/2014/main" id="{BBCA08A3-27A2-1448-9C29-C30DD4976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1" y="2743201"/>
            <a:ext cx="1387475" cy="7397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Relay c</a:t>
            </a:r>
            <a:r>
              <a:rPr lang="en-US" altLang="en-US" sz="1400" baseline="-25000"/>
              <a:t>1</a:t>
            </a:r>
            <a:r>
              <a:rPr lang="en-US" altLang="en-US" sz="1400"/>
              <a:t>(Extended, g</a:t>
            </a:r>
            <a:r>
              <a:rPr lang="en-US" altLang="en-US" sz="1400" baseline="30000"/>
              <a:t>y2</a:t>
            </a:r>
            <a:r>
              <a:rPr lang="en-US" altLang="en-US" sz="1400"/>
              <a:t>, H(K</a:t>
            </a:r>
            <a:r>
              <a:rPr lang="en-US" altLang="en-US" sz="1400" baseline="-25000"/>
              <a:t>2</a:t>
            </a:r>
            <a:r>
              <a:rPr lang="en-US" altLang="en-US" sz="140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D534-116C-A343-8B0B-267B3FED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0.05065 L 0.1375 -0.17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11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87 -0.02058 L -0.1408 0.201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111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7 -0.02058 L 0.16493 -0.2298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-104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-0.01619 L 0.1783 -0.0161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0601 L -0.19167 0.0060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6 -0.00949 L -0.19253 0.21415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11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6" grpId="0" animBg="1"/>
      <p:bldP spid="10256" grpId="1" animBg="1"/>
      <p:bldP spid="10257" grpId="0" animBg="1"/>
      <p:bldP spid="10257" grpId="1" animBg="1"/>
      <p:bldP spid="10257" grpId="2" animBg="1"/>
      <p:bldP spid="10258" grpId="0" animBg="1"/>
      <p:bldP spid="10258" grpId="1" animBg="1"/>
      <p:bldP spid="10258" grpId="2" animBg="1"/>
      <p:bldP spid="10259" grpId="0" animBg="1"/>
      <p:bldP spid="10259" grpId="1" animBg="1"/>
      <p:bldP spid="10259" grpId="2" animBg="1"/>
      <p:bldP spid="10260" grpId="0" animBg="1"/>
      <p:bldP spid="10260" grpId="1" animBg="1"/>
      <p:bldP spid="10260" grpId="2" animBg="1"/>
      <p:bldP spid="10261" grpId="0" animBg="1"/>
      <p:bldP spid="10261" grpId="1" animBg="1"/>
      <p:bldP spid="10261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Line 17">
            <a:extLst>
              <a:ext uri="{FF2B5EF4-FFF2-40B4-BE49-F238E27FC236}">
                <a16:creationId xmlns:a16="http://schemas.microsoft.com/office/drawing/2014/main" id="{D38B89D8-8538-4640-8418-84F1562C54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362200"/>
            <a:ext cx="2286000" cy="0"/>
          </a:xfrm>
          <a:prstGeom prst="line">
            <a:avLst/>
          </a:prstGeom>
          <a:noFill/>
          <a:ln w="381000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6" name="Line 18">
            <a:extLst>
              <a:ext uri="{FF2B5EF4-FFF2-40B4-BE49-F238E27FC236}">
                <a16:creationId xmlns:a16="http://schemas.microsoft.com/office/drawing/2014/main" id="{6CD1EE8D-1DB1-1344-8179-623A6BB5D4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2667000"/>
            <a:ext cx="1676400" cy="1600200"/>
          </a:xfrm>
          <a:prstGeom prst="line">
            <a:avLst/>
          </a:prstGeom>
          <a:noFill/>
          <a:ln w="3810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62664F4A-B007-F641-8D40-E613C5C42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3664" y="198437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Fetching a web page</a:t>
            </a:r>
          </a:p>
        </p:txBody>
      </p:sp>
      <p:pic>
        <p:nvPicPr>
          <p:cNvPr id="12291" name="Picture 3" descr="MCj02644600000[1]">
            <a:extLst>
              <a:ext uri="{FF2B5EF4-FFF2-40B4-BE49-F238E27FC236}">
                <a16:creationId xmlns:a16="http://schemas.microsoft.com/office/drawing/2014/main" id="{F967FF18-4844-EC4D-A031-AD0A4557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400"/>
            <a:ext cx="1111250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CFD00510_0000[1]">
            <a:extLst>
              <a:ext uri="{FF2B5EF4-FFF2-40B4-BE49-F238E27FC236}">
                <a16:creationId xmlns:a16="http://schemas.microsoft.com/office/drawing/2014/main" id="{220AC6F1-081C-BF4A-895D-95B0DDCF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447801"/>
            <a:ext cx="14287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MCj04102190000[1]">
            <a:extLst>
              <a:ext uri="{FF2B5EF4-FFF2-40B4-BE49-F238E27FC236}">
                <a16:creationId xmlns:a16="http://schemas.microsoft.com/office/drawing/2014/main" id="{EB44B39E-E058-174B-A204-3DE07810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038601"/>
            <a:ext cx="1274763" cy="12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j0234657">
            <a:extLst>
              <a:ext uri="{FF2B5EF4-FFF2-40B4-BE49-F238E27FC236}">
                <a16:creationId xmlns:a16="http://schemas.microsoft.com/office/drawing/2014/main" id="{30AA51B9-3E46-0C43-BB03-D7C6D19A4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495801"/>
            <a:ext cx="1371600" cy="1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3" name="Text Box 15">
            <a:extLst>
              <a:ext uri="{FF2B5EF4-FFF2-40B4-BE49-F238E27FC236}">
                <a16:creationId xmlns:a16="http://schemas.microsoft.com/office/drawing/2014/main" id="{EEDB292D-F252-C44F-9C58-527513D27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0"/>
            <a:ext cx="7086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Last onion router should get the IP address of Bob’s website to protect Alice’s anonymity.</a:t>
            </a: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01EB24AF-9D87-ED45-9393-3F71F8331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810000"/>
            <a:ext cx="1463675" cy="5270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Relay c</a:t>
            </a:r>
            <a:r>
              <a:rPr lang="en-US" altLang="en-US" sz="1400" baseline="-25000"/>
              <a:t>1</a:t>
            </a:r>
            <a:r>
              <a:rPr lang="en-US" altLang="en-US" sz="1400"/>
              <a:t> (Begin &lt;Bob&gt;)</a:t>
            </a:r>
          </a:p>
        </p:txBody>
      </p:sp>
      <p:sp>
        <p:nvSpPr>
          <p:cNvPr id="12308" name="Text Box 20">
            <a:extLst>
              <a:ext uri="{FF2B5EF4-FFF2-40B4-BE49-F238E27FC236}">
                <a16:creationId xmlns:a16="http://schemas.microsoft.com/office/drawing/2014/main" id="{1C9554C0-3A1C-8340-88A2-036BD2551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1" y="2057400"/>
            <a:ext cx="1463675" cy="5270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Relay c</a:t>
            </a:r>
            <a:r>
              <a:rPr lang="en-US" altLang="en-US" sz="1400" baseline="-25000"/>
              <a:t>2</a:t>
            </a:r>
            <a:r>
              <a:rPr lang="en-US" altLang="en-US" sz="1400"/>
              <a:t> (Begin &lt;Bob&gt;)</a:t>
            </a:r>
          </a:p>
        </p:txBody>
      </p:sp>
      <p:sp>
        <p:nvSpPr>
          <p:cNvPr id="12309" name="Line 21">
            <a:extLst>
              <a:ext uri="{FF2B5EF4-FFF2-40B4-BE49-F238E27FC236}">
                <a16:creationId xmlns:a16="http://schemas.microsoft.com/office/drawing/2014/main" id="{8E27945E-5E16-1A44-A4D8-22ADE4D9E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2743200"/>
            <a:ext cx="1143000" cy="175260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81326F1A-9CD1-DD4E-B656-472406FDE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726" y="3211514"/>
            <a:ext cx="13037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TCP Handshake</a:t>
            </a:r>
          </a:p>
        </p:txBody>
      </p:sp>
      <p:sp>
        <p:nvSpPr>
          <p:cNvPr id="12311" name="Text Box 23">
            <a:extLst>
              <a:ext uri="{FF2B5EF4-FFF2-40B4-BE49-F238E27FC236}">
                <a16:creationId xmlns:a16="http://schemas.microsoft.com/office/drawing/2014/main" id="{95919537-C642-C34C-AC55-560CA0811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1" y="2133600"/>
            <a:ext cx="1235075" cy="52705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Relay c</a:t>
            </a:r>
            <a:r>
              <a:rPr lang="en-US" altLang="en-US" sz="1400" baseline="-25000"/>
              <a:t>2</a:t>
            </a:r>
            <a:r>
              <a:rPr lang="en-US" altLang="en-US" sz="1400"/>
              <a:t> (Connected)</a:t>
            </a:r>
          </a:p>
        </p:txBody>
      </p:sp>
      <p:sp>
        <p:nvSpPr>
          <p:cNvPr id="12312" name="Text Box 24">
            <a:extLst>
              <a:ext uri="{FF2B5EF4-FFF2-40B4-BE49-F238E27FC236}">
                <a16:creationId xmlns:a16="http://schemas.microsoft.com/office/drawing/2014/main" id="{5B92B008-D454-1946-A279-AA878E17E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2286000"/>
            <a:ext cx="1235075" cy="5270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Relay c</a:t>
            </a:r>
            <a:r>
              <a:rPr lang="en-US" altLang="en-US" sz="1400" baseline="-25000"/>
              <a:t>1</a:t>
            </a:r>
            <a:r>
              <a:rPr lang="en-US" altLang="en-US" sz="1400"/>
              <a:t> (Connected)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377665-88CF-7B43-9550-9B287821E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0074E-6 L 0.1533 -0.204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10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-0.00509 L 0.2283 -0.0050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48" dur="20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7687E-6 L -0.2 0.2553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3" grpId="0"/>
      <p:bldP spid="12307" grpId="0" animBg="1"/>
      <p:bldP spid="12307" grpId="1" animBg="1"/>
      <p:bldP spid="12307" grpId="2" animBg="1"/>
      <p:bldP spid="12308" grpId="0" animBg="1"/>
      <p:bldP spid="12308" grpId="1" animBg="1"/>
      <p:bldP spid="12308" grpId="2" animBg="1"/>
      <p:bldP spid="12310" grpId="0"/>
      <p:bldP spid="12311" grpId="0" animBg="1"/>
      <p:bldP spid="12311" grpId="1" animBg="1"/>
      <p:bldP spid="12311" grpId="2" animBg="1"/>
      <p:bldP spid="12312" grpId="0" animBg="1"/>
      <p:bldP spid="12312" grpId="1" animBg="1"/>
      <p:bldP spid="12312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6571" y="328202"/>
            <a:ext cx="43252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Goals for today</a:t>
            </a:r>
          </a:p>
        </p:txBody>
      </p:sp>
      <p:sp>
        <p:nvSpPr>
          <p:cNvPr id="5" name="Rectangle 4"/>
          <p:cNvSpPr/>
          <p:nvPr/>
        </p:nvSpPr>
        <p:spPr>
          <a:xfrm>
            <a:off x="714681" y="1767787"/>
            <a:ext cx="109097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How Tor works?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Properties of Tor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Attacks on Tor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21337-11A2-E846-8122-9007C0D41C92}"/>
              </a:ext>
            </a:extLst>
          </p:cNvPr>
          <p:cNvSpPr/>
          <p:nvPr/>
        </p:nvSpPr>
        <p:spPr>
          <a:xfrm>
            <a:off x="714682" y="6356350"/>
            <a:ext cx="9885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slide contents taken from 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Roger </a:t>
            </a:r>
            <a:r>
              <a:rPr lang="en-US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Dingledine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Vitaly </a:t>
            </a:r>
            <a:r>
              <a:rPr lang="en-US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Shmatikov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George </a:t>
            </a:r>
            <a:r>
              <a:rPr lang="en-GB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Danezis</a:t>
            </a: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1593033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E5A97-40A8-F945-BB7A-F3DB6E93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215" y="3812753"/>
            <a:ext cx="3845005" cy="2415044"/>
          </a:xfrm>
          <a:prstGeom prst="rect">
            <a:avLst/>
          </a:prstGeom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E6F93BD9-44D4-7240-8FD1-55CC9D760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functionality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F9C2526-3BF8-3948-85CC-2BDEA8251C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5326" y="1637084"/>
            <a:ext cx="11028947" cy="4351338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Integrity checking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Only done at the edges of a stream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SHA-1 digest of data sent and received [easy to match to detect change in content]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First 4 bytes of digest are sent with each message for verification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Rate limiting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Uses token bucket approach across all the tunnels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Interactive streams get preferential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357F8-EF27-9140-9FF0-767CE9F4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9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E6DAADC-9CDE-9C41-8A53-867C629D6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684" y="82132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Congestion Control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8052048-88C4-4945-BF06-2B23625BA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1316" y="1299411"/>
            <a:ext cx="11217442" cy="5065294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Circuit Level throttling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2 windows keep track of relay data to be transmitted to other ORs and data transmitted out of the network (window size 1000 cells) 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Windows are decremented after forwarding packets and increments on a </a:t>
            </a:r>
            <a:r>
              <a:rPr lang="en-US" alt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relay </a:t>
            </a:r>
            <a:r>
              <a:rPr lang="en-US" alt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sendme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message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When a window reaches 0, no messages are forwarded</a:t>
            </a:r>
          </a:p>
          <a:p>
            <a:pPr lvl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Stream Level Throttling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Streams have packaging windows associated with them (window size 500 cells) 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window is decremented when messages are sent and incremented when </a:t>
            </a:r>
            <a:r>
              <a:rPr lang="en-US" alt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relay </a:t>
            </a:r>
            <a:r>
              <a:rPr lang="en-US" alt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sendme</a:t>
            </a:r>
            <a:r>
              <a:rPr lang="en-US" alt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are received</a:t>
            </a:r>
          </a:p>
          <a:p>
            <a:pPr lvl="1"/>
            <a:r>
              <a:rPr lang="en-US" alt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relay </a:t>
            </a:r>
            <a:r>
              <a:rPr lang="en-US" alt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sendme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messages are sent after the TCP stream has flushed a certain number of bytes</a:t>
            </a:r>
          </a:p>
          <a:p>
            <a:pPr lvl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27C53-FB3D-AC4B-9A0E-2148AC03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07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4AE65F20-C6B6-2141-B835-36E7FA3011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7185" y="106362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Tor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57FC76F2-824E-CA44-96C2-00D0B479E3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0277" y="1403349"/>
            <a:ext cx="11148646" cy="5310271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Many applications can share one circuit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Multiple TCP streams over one anonymous connection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Tor router doesn’t need root privileges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Encourages people to set up their own routers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More participants = better anonymity for everyone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Directory Authority (DA) servers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Maintain lists of active relay nodes, their locations, current public keys, etc.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Control how new nodes join the network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“Sybil attack”: attacker creates a large number of relays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Directory servers’ keys ship with Tor code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10 DA currently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Entries updated every one hour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7/10 DA perform bandwidth scanning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C8940-323A-464B-8CD5-3495ED87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39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4747" y="25876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How Do You Use Tor?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>
                <a:latin typeface="Arial" charset="0"/>
                <a:ea typeface="Arial" charset="0"/>
                <a:cs typeface="Arial" charset="0"/>
              </a:rPr>
              <a:t>23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8200" y="1584325"/>
            <a:ext cx="10515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Download, install, and execute the Tor client</a:t>
            </a:r>
          </a:p>
          <a:p>
            <a:pPr marL="834390" lvl="1" indent="-514350"/>
            <a:r>
              <a:rPr lang="en-US" dirty="0">
                <a:latin typeface="Arial" charset="0"/>
                <a:ea typeface="Arial" charset="0"/>
                <a:cs typeface="Arial" charset="0"/>
              </a:rPr>
              <a:t>The client acts as a SOCKS proxy</a:t>
            </a:r>
          </a:p>
          <a:p>
            <a:pPr marL="834390" lvl="1" indent="-514350"/>
            <a:r>
              <a:rPr lang="en-US" dirty="0">
                <a:latin typeface="Arial" charset="0"/>
                <a:ea typeface="Arial" charset="0"/>
                <a:cs typeface="Arial" charset="0"/>
              </a:rPr>
              <a:t>The client builds and maintains </a:t>
            </a:r>
            <a:r>
              <a:rPr lang="en-US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circuits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of relays</a:t>
            </a:r>
          </a:p>
          <a:p>
            <a:pPr marL="834390" lvl="1" indent="-514350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Configure your browser to use the Tor client as a proxy</a:t>
            </a:r>
          </a:p>
          <a:p>
            <a:pPr marL="834390" lvl="1" indent="-514350"/>
            <a:r>
              <a:rPr lang="en-US" dirty="0">
                <a:latin typeface="Arial" charset="0"/>
                <a:ea typeface="Arial" charset="0"/>
                <a:cs typeface="Arial" charset="0"/>
              </a:rPr>
              <a:t>Any app that supports SOCKS proxies will work with Tor</a:t>
            </a:r>
          </a:p>
          <a:p>
            <a:pPr marL="834390" lvl="1" indent="-514350"/>
            <a:r>
              <a:rPr lang="en-US" dirty="0">
                <a:latin typeface="Arial" charset="0"/>
                <a:ea typeface="Arial" charset="0"/>
                <a:cs typeface="Arial" charset="0"/>
              </a:rPr>
              <a:t>Current Tor browsers installs the Tor client internally</a:t>
            </a:r>
          </a:p>
          <a:p>
            <a:pPr marL="834390" lvl="1" indent="-514350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All traffic from the browser will now be routed through the Tor overlay</a:t>
            </a:r>
          </a:p>
        </p:txBody>
      </p:sp>
      <p:pic>
        <p:nvPicPr>
          <p:cNvPr id="9219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65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A70D2104-D039-834C-93F3-9B20D5F7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69" y="152401"/>
            <a:ext cx="7239000" cy="1143000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 Relay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337C9-C3BA-2B44-9721-4A03AF2A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36" y="1315455"/>
            <a:ext cx="8229600" cy="5243511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Entrance (Guard) Node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first node in a circuit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Knows the user</a:t>
            </a:r>
          </a:p>
          <a:p>
            <a:pPr lvl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Exit Node 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Final node in the circuit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Knows the destination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May see actual message</a:t>
            </a:r>
          </a:p>
          <a:p>
            <a:pPr lvl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Middle Node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Doesn’t occupy the guard and exit position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Most nodes are middle only </a:t>
            </a:r>
          </a:p>
          <a:p>
            <a:pPr lvl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49EC6FC3-804A-B642-97C1-D2380168F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10E922-9310-1843-921D-885862A0B007}" type="slidenum">
              <a:rPr lang="en-US" altLang="en-US" smtClean="0">
                <a:solidFill>
                  <a:schemeClr val="bg1"/>
                </a:solidFill>
                <a:latin typeface="Verdana" panose="020B0604030504040204" pitchFamily="34" charset="0"/>
              </a:rPr>
              <a:pPr/>
              <a:t>24</a:t>
            </a:fld>
            <a:endParaRPr lang="en-US" altLang="en-US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63493" name="Picture 3" descr="D:\Classes\5700\assets\Torproject.png">
            <a:extLst>
              <a:ext uri="{FF2B5EF4-FFF2-40B4-BE49-F238E27FC236}">
                <a16:creationId xmlns:a16="http://schemas.microsoft.com/office/drawing/2014/main" id="{AE59B4AC-744F-FD43-92C0-464B8B8E7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73" y="5243513"/>
            <a:ext cx="1484313" cy="111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4FDBBD-F722-8844-BDC5-14CCC1ED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25" y="1010946"/>
            <a:ext cx="600456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9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9442" y="13811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Selecting Relays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>
                <a:latin typeface="Arial" charset="0"/>
                <a:ea typeface="Arial" charset="0"/>
                <a:cs typeface="Arial" charset="0"/>
              </a:rPr>
              <a:t>25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42212" y="1281113"/>
            <a:ext cx="9623074" cy="5257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How do clients locate the Tor relays?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Tor Consensus File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Hosted by trusted </a:t>
            </a:r>
            <a:r>
              <a:rPr lang="en-US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directory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servers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Lists all known relays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IP address, uptime, measured bandwidth, etc.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Not all relays are created equal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Entry/guard and exit relays are specially labelled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Why?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Tor does not select relays randomly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Chance of selection is proportional to bandwidth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Why? Is this a good idea?</a:t>
            </a:r>
          </a:p>
        </p:txBody>
      </p:sp>
      <p:pic>
        <p:nvPicPr>
          <p:cNvPr id="9219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405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Guard Relays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>
                <a:latin typeface="Arial" charset="0"/>
                <a:ea typeface="Arial" charset="0"/>
                <a:cs typeface="Arial" charset="0"/>
              </a:rPr>
              <a:t>26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8200" y="1600200"/>
            <a:ext cx="10375232" cy="5257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Guard relays help prevent attackers from becoming the first relay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Tor selects 3 guard relays and uses them for 3 months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After 3 months, 3 new guards are selected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Only relays that: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Have long and consistent uptimes…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Have high bandwidth…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And are manually vetted may become guards (consensus servers)</a:t>
            </a:r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4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192" y="233644"/>
            <a:ext cx="8247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Data seen by different parties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925C25-7907-F94A-B440-3119B0C2C33F}"/>
              </a:ext>
            </a:extLst>
          </p:cNvPr>
          <p:cNvSpPr/>
          <p:nvPr/>
        </p:nvSpPr>
        <p:spPr>
          <a:xfrm>
            <a:off x="7830024" y="6098683"/>
            <a:ext cx="402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https://www.eff.org/pages/tor-and-https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07510-0E1A-3943-B151-D13E52C8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7" y="914400"/>
            <a:ext cx="7538688" cy="5943600"/>
          </a:xfrm>
          <a:prstGeom prst="rect">
            <a:avLst/>
          </a:prstGeom>
          <a:solidFill>
            <a:srgbClr val="7030A0"/>
          </a:solidFill>
          <a:ln>
            <a:noFill/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743A3AAE-092C-A44F-9000-81AC42DE2FFC}"/>
              </a:ext>
            </a:extLst>
          </p:cNvPr>
          <p:cNvSpPr/>
          <p:nvPr/>
        </p:nvSpPr>
        <p:spPr>
          <a:xfrm>
            <a:off x="3416969" y="1455821"/>
            <a:ext cx="649704" cy="736158"/>
          </a:xfrm>
          <a:prstGeom prst="frame">
            <a:avLst>
              <a:gd name="adj1" fmla="val 55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FB5B56-07E4-1E43-92FF-011678E55600}"/>
              </a:ext>
            </a:extLst>
          </p:cNvPr>
          <p:cNvSpPr/>
          <p:nvPr/>
        </p:nvSpPr>
        <p:spPr>
          <a:xfrm>
            <a:off x="2178669" y="1467853"/>
            <a:ext cx="648752" cy="736158"/>
          </a:xfrm>
          <a:prstGeom prst="frame">
            <a:avLst>
              <a:gd name="adj1" fmla="val 4500"/>
            </a:avLst>
          </a:prstGeom>
          <a:solidFill>
            <a:srgbClr val="0D0EFF"/>
          </a:solidFill>
          <a:ln>
            <a:solidFill>
              <a:srgbClr val="0D0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F8D7A74-E320-B447-9F2F-B1DAE02793EA}"/>
              </a:ext>
            </a:extLst>
          </p:cNvPr>
          <p:cNvSpPr/>
          <p:nvPr/>
        </p:nvSpPr>
        <p:spPr>
          <a:xfrm>
            <a:off x="7022432" y="1479885"/>
            <a:ext cx="649704" cy="736158"/>
          </a:xfrm>
          <a:prstGeom prst="frame">
            <a:avLst>
              <a:gd name="adj1" fmla="val 55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66D4C-4DDB-A649-84DD-B3A089B798A7}"/>
              </a:ext>
            </a:extLst>
          </p:cNvPr>
          <p:cNvSpPr txBox="1"/>
          <p:nvPr/>
        </p:nvSpPr>
        <p:spPr>
          <a:xfrm>
            <a:off x="8609910" y="967929"/>
            <a:ext cx="1175633" cy="1477328"/>
          </a:xfrm>
          <a:prstGeom prst="rect">
            <a:avLst/>
          </a:prstGeom>
          <a:noFill/>
          <a:ln w="47625">
            <a:solidFill>
              <a:srgbClr val="0D0E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User/PW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1CB39-AA87-FC46-B87E-428E92E34F33}"/>
              </a:ext>
            </a:extLst>
          </p:cNvPr>
          <p:cNvSpPr txBox="1"/>
          <p:nvPr/>
        </p:nvSpPr>
        <p:spPr>
          <a:xfrm>
            <a:off x="8609910" y="2633668"/>
            <a:ext cx="1175633" cy="646331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2CDC057F-8C06-6C48-9401-2E7B95A07696}"/>
              </a:ext>
            </a:extLst>
          </p:cNvPr>
          <p:cNvSpPr/>
          <p:nvPr/>
        </p:nvSpPr>
        <p:spPr>
          <a:xfrm>
            <a:off x="1263866" y="4174763"/>
            <a:ext cx="649704" cy="736158"/>
          </a:xfrm>
          <a:prstGeom prst="frame">
            <a:avLst>
              <a:gd name="adj1" fmla="val 55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9E661-1496-1344-ACFF-443C318E2B8E}"/>
              </a:ext>
            </a:extLst>
          </p:cNvPr>
          <p:cNvSpPr txBox="1"/>
          <p:nvPr/>
        </p:nvSpPr>
        <p:spPr>
          <a:xfrm>
            <a:off x="8655120" y="3497408"/>
            <a:ext cx="1175633" cy="369332"/>
          </a:xfrm>
          <a:prstGeom prst="rect">
            <a:avLst/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C347CE85-75B8-1B49-A5A5-6D43D5900D02}"/>
              </a:ext>
            </a:extLst>
          </p:cNvPr>
          <p:cNvSpPr/>
          <p:nvPr/>
        </p:nvSpPr>
        <p:spPr>
          <a:xfrm>
            <a:off x="3815060" y="5809691"/>
            <a:ext cx="649704" cy="736158"/>
          </a:xfrm>
          <a:prstGeom prst="frame">
            <a:avLst>
              <a:gd name="adj1" fmla="val 5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95C038D-CFD2-BD4E-A4F7-0E5542C370E2}"/>
              </a:ext>
            </a:extLst>
          </p:cNvPr>
          <p:cNvSpPr/>
          <p:nvPr/>
        </p:nvSpPr>
        <p:spPr>
          <a:xfrm>
            <a:off x="3601048" y="4733155"/>
            <a:ext cx="649704" cy="736158"/>
          </a:xfrm>
          <a:prstGeom prst="frame">
            <a:avLst>
              <a:gd name="adj1" fmla="val 5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7BC24-3AF4-8D43-90CA-EC4C22BC3287}"/>
              </a:ext>
            </a:extLst>
          </p:cNvPr>
          <p:cNvSpPr txBox="1"/>
          <p:nvPr/>
        </p:nvSpPr>
        <p:spPr>
          <a:xfrm>
            <a:off x="8668629" y="4088666"/>
            <a:ext cx="1175633" cy="64633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BFC30-60B5-7749-BAF9-B0E5C919EFCF}"/>
              </a:ext>
            </a:extLst>
          </p:cNvPr>
          <p:cNvSpPr txBox="1"/>
          <p:nvPr/>
        </p:nvSpPr>
        <p:spPr>
          <a:xfrm>
            <a:off x="8675383" y="4909627"/>
            <a:ext cx="1175633" cy="12003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User/PW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5985D2A-923D-F44C-823B-457B784B53D9}"/>
              </a:ext>
            </a:extLst>
          </p:cNvPr>
          <p:cNvSpPr/>
          <p:nvPr/>
        </p:nvSpPr>
        <p:spPr>
          <a:xfrm>
            <a:off x="7038068" y="4304916"/>
            <a:ext cx="649704" cy="736158"/>
          </a:xfrm>
          <a:prstGeom prst="frame">
            <a:avLst>
              <a:gd name="adj1" fmla="val 5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AD4F85C-4508-AF4C-BDE7-DDB22964DF7D}"/>
              </a:ext>
            </a:extLst>
          </p:cNvPr>
          <p:cNvSpPr/>
          <p:nvPr/>
        </p:nvSpPr>
        <p:spPr>
          <a:xfrm>
            <a:off x="1263866" y="4853177"/>
            <a:ext cx="649704" cy="736158"/>
          </a:xfrm>
          <a:prstGeom prst="frame">
            <a:avLst>
              <a:gd name="adj1" fmla="val 5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567D3D3-80BD-6443-A691-9CF5E183BA94}"/>
              </a:ext>
            </a:extLst>
          </p:cNvPr>
          <p:cNvCxnSpPr>
            <a:cxnSpLocks/>
            <a:stCxn id="11" idx="3"/>
            <a:endCxn id="17" idx="3"/>
          </p:cNvCxnSpPr>
          <p:nvPr/>
        </p:nvCxnSpPr>
        <p:spPr>
          <a:xfrm>
            <a:off x="9785543" y="2956834"/>
            <a:ext cx="58719" cy="1454998"/>
          </a:xfrm>
          <a:prstGeom prst="curvedConnector3">
            <a:avLst>
              <a:gd name="adj1" fmla="val 1460062"/>
            </a:avLst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0018138-44C3-C14A-B716-374DD078A7D9}"/>
              </a:ext>
            </a:extLst>
          </p:cNvPr>
          <p:cNvSpPr txBox="1"/>
          <p:nvPr/>
        </p:nvSpPr>
        <p:spPr>
          <a:xfrm>
            <a:off x="10642338" y="3516868"/>
            <a:ext cx="57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NSA</a:t>
            </a:r>
          </a:p>
        </p:txBody>
      </p:sp>
    </p:spTree>
    <p:extLst>
      <p:ext uri="{BB962C8B-B14F-4D97-AF65-F5344CB8AC3E}">
        <p14:creationId xmlns:p14="http://schemas.microsoft.com/office/powerpoint/2010/main" val="356882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2151" y="1377151"/>
            <a:ext cx="1135117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Anyone can look up the IP addresses of Tor relays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Public information in the consensus file</a:t>
            </a:r>
          </a:p>
          <a:p>
            <a:pPr marL="914400" lvl="1" indent="-457200">
              <a:buFont typeface="Arial" charset="0"/>
              <a:buChar char="•"/>
            </a:pPr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Many countries block traffic to these IPs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Essentially a denial-of-service against Tor</a:t>
            </a:r>
          </a:p>
          <a:p>
            <a:pPr marL="914400" lvl="1" indent="-457200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Solution: Tor Bridges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Essentially, Tor proxies that are not publicly known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Used to connect clients in censored areas to the rest of the Tor network </a:t>
            </a:r>
          </a:p>
          <a:p>
            <a:pPr marL="914400" lvl="1" indent="-457200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Tor maintains bridges in many countries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2151" y="17593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Tor Bridges</a:t>
            </a:r>
          </a:p>
        </p:txBody>
      </p:sp>
    </p:spTree>
    <p:extLst>
      <p:ext uri="{BB962C8B-B14F-4D97-AF65-F5344CB8AC3E}">
        <p14:creationId xmlns:p14="http://schemas.microsoft.com/office/powerpoint/2010/main" val="308457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33498" y="2552700"/>
            <a:ext cx="67920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Demo using Tor browser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3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19721DA9-F129-0445-A599-C63F785FE6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4975" y="103187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Mix Design</a:t>
            </a:r>
          </a:p>
        </p:txBody>
      </p:sp>
      <p:pic>
        <p:nvPicPr>
          <p:cNvPr id="30722" name="Picture 3" descr="PE03749_">
            <a:extLst>
              <a:ext uri="{FF2B5EF4-FFF2-40B4-BE49-F238E27FC236}">
                <a16:creationId xmlns:a16="http://schemas.microsoft.com/office/drawing/2014/main" id="{60BA59FD-AF9C-164E-BDD6-E7105A4A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828800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4" descr="PE03749_">
            <a:extLst>
              <a:ext uri="{FF2B5EF4-FFF2-40B4-BE49-F238E27FC236}">
                <a16:creationId xmlns:a16="http://schemas.microsoft.com/office/drawing/2014/main" id="{06682E2C-A8DC-2842-A4D6-293A1847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3124200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5" descr="PE03749_">
            <a:extLst>
              <a:ext uri="{FF2B5EF4-FFF2-40B4-BE49-F238E27FC236}">
                <a16:creationId xmlns:a16="http://schemas.microsoft.com/office/drawing/2014/main" id="{96FCC860-5141-C14B-A608-5E4EF0688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4800600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 descr="PE03749_">
            <a:extLst>
              <a:ext uri="{FF2B5EF4-FFF2-40B4-BE49-F238E27FC236}">
                <a16:creationId xmlns:a16="http://schemas.microsoft.com/office/drawing/2014/main" id="{750A183B-34D7-0B43-9918-52B086D47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7676" y="2133600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7" descr="PE03749_">
            <a:extLst>
              <a:ext uri="{FF2B5EF4-FFF2-40B4-BE49-F238E27FC236}">
                <a16:creationId xmlns:a16="http://schemas.microsoft.com/office/drawing/2014/main" id="{4EBDE80C-D5A2-2F4D-A02B-0364F955F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0038" y="3962400"/>
            <a:ext cx="715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8" descr="HH00252_">
            <a:extLst>
              <a:ext uri="{FF2B5EF4-FFF2-40B4-BE49-F238E27FC236}">
                <a16:creationId xmlns:a16="http://schemas.microsoft.com/office/drawing/2014/main" id="{292C9449-5F8C-1E4E-B48E-67FBD418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305050"/>
            <a:ext cx="254476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Text Box 9">
            <a:extLst>
              <a:ext uri="{FF2B5EF4-FFF2-40B4-BE49-F238E27FC236}">
                <a16:creationId xmlns:a16="http://schemas.microsoft.com/office/drawing/2014/main" id="{CB26C05E-B233-F94E-A472-A30601941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888" y="2590800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30729" name="Text Box 10">
            <a:extLst>
              <a:ext uri="{FF2B5EF4-FFF2-40B4-BE49-F238E27FC236}">
                <a16:creationId xmlns:a16="http://schemas.microsoft.com/office/drawing/2014/main" id="{93C4589F-610A-8C45-8A6A-0CF1FC57E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3505200"/>
            <a:ext cx="36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30730" name="Text Box 11">
            <a:extLst>
              <a:ext uri="{FF2B5EF4-FFF2-40B4-BE49-F238E27FC236}">
                <a16:creationId xmlns:a16="http://schemas.microsoft.com/office/drawing/2014/main" id="{DA6B46C4-8EAA-C943-BE49-415118BA1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6" y="4800600"/>
            <a:ext cx="390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30731" name="Text Box 12">
            <a:extLst>
              <a:ext uri="{FF2B5EF4-FFF2-40B4-BE49-F238E27FC236}">
                <a16:creationId xmlns:a16="http://schemas.microsoft.com/office/drawing/2014/main" id="{CE1D2099-7DDA-D148-9B73-27787E968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5338" y="3657600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30732" name="Text Box 13">
            <a:extLst>
              <a:ext uri="{FF2B5EF4-FFF2-40B4-BE49-F238E27FC236}">
                <a16:creationId xmlns:a16="http://schemas.microsoft.com/office/drawing/2014/main" id="{F8BAFEB9-510A-154B-B1BE-2F94381A8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264" y="1905000"/>
            <a:ext cx="363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30733" name="Text Box 14">
            <a:extLst>
              <a:ext uri="{FF2B5EF4-FFF2-40B4-BE49-F238E27FC236}">
                <a16:creationId xmlns:a16="http://schemas.microsoft.com/office/drawing/2014/main" id="{1F272315-40EA-714B-81BC-501C6A7CF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75" y="5059364"/>
            <a:ext cx="9159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3200" b="1">
                <a:latin typeface="Tahoma" panose="020B0604030504040204" pitchFamily="34" charset="0"/>
              </a:rPr>
              <a:t>Mix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5DAFEDAA-4830-1949-9FAD-7D3EAB952728}"/>
              </a:ext>
            </a:extLst>
          </p:cNvPr>
          <p:cNvGrpSpPr>
            <a:grpSpLocks/>
          </p:cNvGrpSpPr>
          <p:nvPr/>
        </p:nvGrpSpPr>
        <p:grpSpPr bwMode="auto">
          <a:xfrm>
            <a:off x="3295650" y="2133600"/>
            <a:ext cx="2632076" cy="1143000"/>
            <a:chOff x="1116" y="1344"/>
            <a:chExt cx="1658" cy="720"/>
          </a:xfrm>
        </p:grpSpPr>
        <p:sp>
          <p:nvSpPr>
            <p:cNvPr id="30752" name="Text Box 16">
              <a:extLst>
                <a:ext uri="{FF2B5EF4-FFF2-40B4-BE49-F238E27FC236}">
                  <a16:creationId xmlns:a16="http://schemas.microsoft.com/office/drawing/2014/main" id="{F8636E1A-3969-5F40-B3A6-9BBEF65EA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" y="1344"/>
              <a:ext cx="165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en-US" sz="2000" dirty="0">
                  <a:latin typeface="Tahoma" panose="020B0604030504040204" pitchFamily="34" charset="0"/>
                </a:rPr>
                <a:t>{r</a:t>
              </a:r>
              <a:r>
                <a:rPr lang="en-US" altLang="en-US" sz="2000" baseline="-25000" dirty="0">
                  <a:latin typeface="Tahoma" panose="020B0604030504040204" pitchFamily="34" charset="0"/>
                </a:rPr>
                <a:t>1</a:t>
              </a:r>
              <a:r>
                <a:rPr lang="en-US" altLang="en-US" sz="2000" dirty="0">
                  <a:latin typeface="Tahoma" panose="020B0604030504040204" pitchFamily="34" charset="0"/>
                </a:rPr>
                <a:t>,{r</a:t>
              </a:r>
              <a:r>
                <a:rPr lang="en-US" altLang="en-US" sz="2000" baseline="-25000" dirty="0">
                  <a:latin typeface="Tahoma" panose="020B0604030504040204" pitchFamily="34" charset="0"/>
                </a:rPr>
                <a:t>0</a:t>
              </a:r>
              <a:r>
                <a:rPr lang="en-US" altLang="en-US" sz="2000" dirty="0">
                  <a:latin typeface="Tahoma" panose="020B0604030504040204" pitchFamily="34" charset="0"/>
                </a:rPr>
                <a:t>,M}</a:t>
              </a:r>
              <a:r>
                <a:rPr lang="en-US" altLang="en-US" sz="2000" baseline="-25000" dirty="0" err="1">
                  <a:latin typeface="Tahoma" panose="020B0604030504040204" pitchFamily="34" charset="0"/>
                </a:rPr>
                <a:t>pk</a:t>
              </a:r>
              <a:r>
                <a:rPr lang="en-US" altLang="en-US" sz="2000" baseline="-25000" dirty="0">
                  <a:latin typeface="Tahoma" panose="020B0604030504040204" pitchFamily="34" charset="0"/>
                </a:rPr>
                <a:t>(B)</a:t>
              </a:r>
              <a:r>
                <a:rPr lang="en-US" altLang="en-US" sz="2000" dirty="0">
                  <a:latin typeface="Tahoma" panose="020B0604030504040204" pitchFamily="34" charset="0"/>
                </a:rPr>
                <a:t>,B}</a:t>
              </a:r>
              <a:r>
                <a:rPr lang="en-US" altLang="en-US" sz="2000" baseline="-25000" dirty="0" err="1">
                  <a:latin typeface="Tahoma" panose="020B0604030504040204" pitchFamily="34" charset="0"/>
                </a:rPr>
                <a:t>pk</a:t>
              </a:r>
              <a:r>
                <a:rPr lang="en-US" altLang="en-US" sz="2000" baseline="-25000" dirty="0">
                  <a:latin typeface="Tahoma" panose="020B0604030504040204" pitchFamily="34" charset="0"/>
                </a:rPr>
                <a:t>(mix)</a:t>
              </a:r>
            </a:p>
          </p:txBody>
        </p:sp>
        <p:sp>
          <p:nvSpPr>
            <p:cNvPr id="30753" name="Line 17">
              <a:extLst>
                <a:ext uri="{FF2B5EF4-FFF2-40B4-BE49-F238E27FC236}">
                  <a16:creationId xmlns:a16="http://schemas.microsoft.com/office/drawing/2014/main" id="{C1FB766C-799A-E242-8891-C7331001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6" y="1632"/>
              <a:ext cx="1140" cy="43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B4DC7227-FDC5-9F43-BE2A-E029EAB42418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438400"/>
            <a:ext cx="1798638" cy="762000"/>
            <a:chOff x="3696" y="1536"/>
            <a:chExt cx="1133" cy="480"/>
          </a:xfrm>
        </p:grpSpPr>
        <p:sp>
          <p:nvSpPr>
            <p:cNvPr id="30750" name="Line 19">
              <a:extLst>
                <a:ext uri="{FF2B5EF4-FFF2-40B4-BE49-F238E27FC236}">
                  <a16:creationId xmlns:a16="http://schemas.microsoft.com/office/drawing/2014/main" id="{96DECE19-5077-054C-8673-002AF6D1C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1786"/>
              <a:ext cx="1133" cy="23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1" name="Text Box 20">
              <a:extLst>
                <a:ext uri="{FF2B5EF4-FFF2-40B4-BE49-F238E27FC236}">
                  <a16:creationId xmlns:a16="http://schemas.microsoft.com/office/drawing/2014/main" id="{6BE24BB6-5E4B-7F4F-9424-61D0CE636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1" y="1536"/>
              <a:ext cx="96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en-US" sz="2000">
                  <a:latin typeface="Tahoma" panose="020B0604030504040204" pitchFamily="34" charset="0"/>
                </a:rPr>
                <a:t>{r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0</a:t>
              </a:r>
              <a:r>
                <a:rPr lang="en-US" altLang="en-US" sz="2000">
                  <a:latin typeface="Tahoma" panose="020B0604030504040204" pitchFamily="34" charset="0"/>
                </a:rPr>
                <a:t>,M}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pk(B)</a:t>
              </a:r>
              <a:r>
                <a:rPr lang="en-US" altLang="en-US" sz="2000">
                  <a:latin typeface="Tahoma" panose="020B0604030504040204" pitchFamily="34" charset="0"/>
                </a:rPr>
                <a:t>,B</a:t>
              </a:r>
              <a:endParaRPr lang="en-US" altLang="en-US" sz="2000" baseline="-2500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E89D26EB-93DF-404F-BB1A-4E6CAD4D243F}"/>
              </a:ext>
            </a:extLst>
          </p:cNvPr>
          <p:cNvGrpSpPr>
            <a:grpSpLocks/>
          </p:cNvGrpSpPr>
          <p:nvPr/>
        </p:nvGrpSpPr>
        <p:grpSpPr bwMode="auto">
          <a:xfrm>
            <a:off x="2527302" y="3657601"/>
            <a:ext cx="2662237" cy="917575"/>
            <a:chOff x="632" y="2304"/>
            <a:chExt cx="1677" cy="578"/>
          </a:xfrm>
        </p:grpSpPr>
        <p:sp>
          <p:nvSpPr>
            <p:cNvPr id="30748" name="Line 22">
              <a:extLst>
                <a:ext uri="{FF2B5EF4-FFF2-40B4-BE49-F238E27FC236}">
                  <a16:creationId xmlns:a16="http://schemas.microsoft.com/office/drawing/2014/main" id="{85E62102-EE2D-1040-99DA-41ECDDB63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304"/>
              <a:ext cx="1140" cy="24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9" name="Text Box 23">
              <a:extLst>
                <a:ext uri="{FF2B5EF4-FFF2-40B4-BE49-F238E27FC236}">
                  <a16:creationId xmlns:a16="http://schemas.microsoft.com/office/drawing/2014/main" id="{6041D5F2-C14A-5B4A-91FF-2651CBE14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" y="2630"/>
              <a:ext cx="167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en-US" sz="2000">
                  <a:latin typeface="Tahoma" panose="020B0604030504040204" pitchFamily="34" charset="0"/>
                </a:rPr>
                <a:t>{r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2</a:t>
              </a:r>
              <a:r>
                <a:rPr lang="en-US" altLang="en-US" sz="2000">
                  <a:latin typeface="Tahoma" panose="020B0604030504040204" pitchFamily="34" charset="0"/>
                </a:rPr>
                <a:t>,{r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3</a:t>
              </a:r>
              <a:r>
                <a:rPr lang="en-US" altLang="en-US" sz="2000">
                  <a:latin typeface="Tahoma" panose="020B0604030504040204" pitchFamily="34" charset="0"/>
                </a:rPr>
                <a:t>,M’}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pk(E)</a:t>
              </a:r>
              <a:r>
                <a:rPr lang="en-US" altLang="en-US" sz="2000">
                  <a:latin typeface="Tahoma" panose="020B0604030504040204" pitchFamily="34" charset="0"/>
                </a:rPr>
                <a:t>,E}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pk(mix)</a:t>
              </a:r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67CBDF98-5F97-E948-BC67-0989AEF1605B}"/>
              </a:ext>
            </a:extLst>
          </p:cNvPr>
          <p:cNvGrpSpPr>
            <a:grpSpLocks/>
          </p:cNvGrpSpPr>
          <p:nvPr/>
        </p:nvGrpSpPr>
        <p:grpSpPr bwMode="auto">
          <a:xfrm>
            <a:off x="3067050" y="4800601"/>
            <a:ext cx="2765426" cy="1069975"/>
            <a:chOff x="972" y="3024"/>
            <a:chExt cx="1742" cy="674"/>
          </a:xfrm>
        </p:grpSpPr>
        <p:sp>
          <p:nvSpPr>
            <p:cNvPr id="30746" name="Line 25">
              <a:extLst>
                <a:ext uri="{FF2B5EF4-FFF2-40B4-BE49-F238E27FC236}">
                  <a16:creationId xmlns:a16="http://schemas.microsoft.com/office/drawing/2014/main" id="{40635258-9B30-B74C-8282-02024C36B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2" y="3024"/>
              <a:ext cx="1284" cy="43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Text Box 26">
              <a:extLst>
                <a:ext uri="{FF2B5EF4-FFF2-40B4-BE49-F238E27FC236}">
                  <a16:creationId xmlns:a16="http://schemas.microsoft.com/office/drawing/2014/main" id="{4551A7AD-5E05-F843-A3D7-0CBC06426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" y="3446"/>
              <a:ext cx="17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en-US" sz="2000">
                  <a:latin typeface="Tahoma" panose="020B0604030504040204" pitchFamily="34" charset="0"/>
                </a:rPr>
                <a:t>{r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4</a:t>
              </a:r>
              <a:r>
                <a:rPr lang="en-US" altLang="en-US" sz="2000">
                  <a:latin typeface="Tahoma" panose="020B0604030504040204" pitchFamily="34" charset="0"/>
                </a:rPr>
                <a:t>,{r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5</a:t>
              </a:r>
              <a:r>
                <a:rPr lang="en-US" altLang="en-US" sz="2000">
                  <a:latin typeface="Tahoma" panose="020B0604030504040204" pitchFamily="34" charset="0"/>
                </a:rPr>
                <a:t>,M’’}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pk(B)</a:t>
              </a:r>
              <a:r>
                <a:rPr lang="en-US" altLang="en-US" sz="2000">
                  <a:latin typeface="Tahoma" panose="020B0604030504040204" pitchFamily="34" charset="0"/>
                </a:rPr>
                <a:t>,B}</a:t>
              </a:r>
              <a:r>
                <a:rPr lang="en-US" altLang="en-US" sz="2000" baseline="-25000">
                  <a:latin typeface="Tahoma" panose="020B0604030504040204" pitchFamily="34" charset="0"/>
                </a:rPr>
                <a:t>pk(mix)</a:t>
              </a:r>
            </a:p>
          </p:txBody>
        </p:sp>
      </p:grpSp>
      <p:grpSp>
        <p:nvGrpSpPr>
          <p:cNvPr id="6" name="Group 27">
            <a:extLst>
              <a:ext uri="{FF2B5EF4-FFF2-40B4-BE49-F238E27FC236}">
                <a16:creationId xmlns:a16="http://schemas.microsoft.com/office/drawing/2014/main" id="{36433512-A0A7-0340-95D5-64EB4F2A2149}"/>
              </a:ext>
            </a:extLst>
          </p:cNvPr>
          <p:cNvGrpSpPr>
            <a:grpSpLocks/>
          </p:cNvGrpSpPr>
          <p:nvPr/>
        </p:nvGrpSpPr>
        <p:grpSpPr bwMode="auto">
          <a:xfrm>
            <a:off x="7391401" y="3124201"/>
            <a:ext cx="1946275" cy="1831975"/>
            <a:chOff x="3696" y="1968"/>
            <a:chExt cx="1226" cy="1154"/>
          </a:xfrm>
        </p:grpSpPr>
        <p:grpSp>
          <p:nvGrpSpPr>
            <p:cNvPr id="30740" name="Group 28">
              <a:extLst>
                <a:ext uri="{FF2B5EF4-FFF2-40B4-BE49-F238E27FC236}">
                  <a16:creationId xmlns:a16="http://schemas.microsoft.com/office/drawing/2014/main" id="{407EF6E8-2BB1-7F4B-821D-2B5C340F4C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1968"/>
              <a:ext cx="1226" cy="348"/>
              <a:chOff x="3696" y="1968"/>
              <a:chExt cx="1226" cy="348"/>
            </a:xfrm>
          </p:grpSpPr>
          <p:sp>
            <p:nvSpPr>
              <p:cNvPr id="30744" name="Line 29">
                <a:extLst>
                  <a:ext uri="{FF2B5EF4-FFF2-40B4-BE49-F238E27FC236}">
                    <a16:creationId xmlns:a16="http://schemas.microsoft.com/office/drawing/2014/main" id="{46DCB7E9-674F-BE4C-A285-1D9CBE3EE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1968"/>
                <a:ext cx="1226" cy="8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5" name="Text Box 30">
                <a:extLst>
                  <a:ext uri="{FF2B5EF4-FFF2-40B4-BE49-F238E27FC236}">
                    <a16:creationId xmlns:a16="http://schemas.microsoft.com/office/drawing/2014/main" id="{5AF229E8-F85C-6E4C-A9BC-00C91A054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9" y="2064"/>
                <a:ext cx="103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20000"/>
                  </a:spcBef>
                  <a:buClr>
                    <a:schemeClr val="accent2"/>
                  </a:buClr>
                </a:pPr>
                <a:r>
                  <a:rPr lang="en-US" altLang="en-US" sz="2000">
                    <a:latin typeface="Tahoma" panose="020B0604030504040204" pitchFamily="34" charset="0"/>
                  </a:rPr>
                  <a:t>{r</a:t>
                </a:r>
                <a:r>
                  <a:rPr lang="en-US" altLang="en-US" sz="2000" baseline="-25000">
                    <a:latin typeface="Tahoma" panose="020B0604030504040204" pitchFamily="34" charset="0"/>
                  </a:rPr>
                  <a:t>5</a:t>
                </a:r>
                <a:r>
                  <a:rPr lang="en-US" altLang="en-US" sz="2000">
                    <a:latin typeface="Tahoma" panose="020B0604030504040204" pitchFamily="34" charset="0"/>
                  </a:rPr>
                  <a:t>,M’’}</a:t>
                </a:r>
                <a:r>
                  <a:rPr lang="en-US" altLang="en-US" sz="2000" baseline="-25000">
                    <a:latin typeface="Tahoma" panose="020B0604030504040204" pitchFamily="34" charset="0"/>
                  </a:rPr>
                  <a:t>pk(B)</a:t>
                </a:r>
                <a:r>
                  <a:rPr lang="en-US" altLang="en-US" sz="2000">
                    <a:latin typeface="Tahoma" panose="020B0604030504040204" pitchFamily="34" charset="0"/>
                  </a:rPr>
                  <a:t>,B</a:t>
                </a:r>
                <a:endParaRPr lang="en-US" altLang="en-US" sz="2000" baseline="-250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0741" name="Group 31">
              <a:extLst>
                <a:ext uri="{FF2B5EF4-FFF2-40B4-BE49-F238E27FC236}">
                  <a16:creationId xmlns:a16="http://schemas.microsoft.com/office/drawing/2014/main" id="{A74C4670-CFE7-BC46-8BFD-1CF465061E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" y="2592"/>
              <a:ext cx="1059" cy="530"/>
              <a:chOff x="3770" y="2592"/>
              <a:chExt cx="1059" cy="530"/>
            </a:xfrm>
          </p:grpSpPr>
          <p:sp>
            <p:nvSpPr>
              <p:cNvPr id="30742" name="Line 32">
                <a:extLst>
                  <a:ext uri="{FF2B5EF4-FFF2-40B4-BE49-F238E27FC236}">
                    <a16:creationId xmlns:a16="http://schemas.microsoft.com/office/drawing/2014/main" id="{2A6D7912-486E-6B49-88EB-E95FD5010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2592"/>
                <a:ext cx="989" cy="28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3" name="Text Box 33">
                <a:extLst>
                  <a:ext uri="{FF2B5EF4-FFF2-40B4-BE49-F238E27FC236}">
                    <a16:creationId xmlns:a16="http://schemas.microsoft.com/office/drawing/2014/main" id="{231A2342-0223-3341-A77C-8A0D041CFD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870"/>
                <a:ext cx="99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20000"/>
                  </a:spcBef>
                  <a:buClr>
                    <a:schemeClr val="accent2"/>
                  </a:buClr>
                </a:pPr>
                <a:r>
                  <a:rPr lang="en-US" altLang="en-US" sz="2000">
                    <a:latin typeface="Tahoma" panose="020B0604030504040204" pitchFamily="34" charset="0"/>
                  </a:rPr>
                  <a:t>{r</a:t>
                </a:r>
                <a:r>
                  <a:rPr lang="en-US" altLang="en-US" sz="2000" baseline="-25000">
                    <a:latin typeface="Tahoma" panose="020B0604030504040204" pitchFamily="34" charset="0"/>
                  </a:rPr>
                  <a:t>3</a:t>
                </a:r>
                <a:r>
                  <a:rPr lang="en-US" altLang="en-US" sz="2000">
                    <a:latin typeface="Tahoma" panose="020B0604030504040204" pitchFamily="34" charset="0"/>
                  </a:rPr>
                  <a:t>,M’}</a:t>
                </a:r>
                <a:r>
                  <a:rPr lang="en-US" altLang="en-US" sz="2000" baseline="-25000">
                    <a:latin typeface="Tahoma" panose="020B0604030504040204" pitchFamily="34" charset="0"/>
                  </a:rPr>
                  <a:t>pk(E)</a:t>
                </a:r>
                <a:r>
                  <a:rPr lang="en-US" altLang="en-US" sz="2000">
                    <a:latin typeface="Tahoma" panose="020B0604030504040204" pitchFamily="34" charset="0"/>
                  </a:rPr>
                  <a:t>,E</a:t>
                </a:r>
                <a:endParaRPr lang="en-US" altLang="en-US" sz="2000" baseline="-25000"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260130" name="AutoShape 34">
            <a:extLst>
              <a:ext uri="{FF2B5EF4-FFF2-40B4-BE49-F238E27FC236}">
                <a16:creationId xmlns:a16="http://schemas.microsoft.com/office/drawing/2014/main" id="{C803B88C-4E24-5441-828C-3C6A1DB01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334001"/>
            <a:ext cx="3429000" cy="930275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Adversary knows all senders and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all receivers, but cannot link a sent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 message with a received message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7F6BA-A5EB-4040-8DD6-80F872C8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3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Hidden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>
                <a:latin typeface="Arial" charset="0"/>
                <a:ea typeface="Arial" charset="0"/>
                <a:cs typeface="Arial" charset="0"/>
              </a:rPr>
              <a:pPr/>
              <a:t>30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76400" y="1514902"/>
            <a:ext cx="8839200" cy="5343099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Tor is very good at hiding the source of traffic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But the destination is often an exposed website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What if we want to run an anonymous service?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i.e. a website, where nobody knows the IP address?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Tor supports Hidden Services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Allows you to run a server and have people connect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… without disclosing the IP or DNS name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Many hidden services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Tor Mail, Tor Char</a:t>
            </a:r>
          </a:p>
          <a:p>
            <a:pPr lvl="1"/>
            <a:r>
              <a:rPr lang="en-US" dirty="0" err="1">
                <a:latin typeface="Arial" charset="0"/>
                <a:ea typeface="Arial" charset="0"/>
                <a:cs typeface="Arial" charset="0"/>
              </a:rPr>
              <a:t>DuckDuckGo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 err="1">
                <a:latin typeface="Arial" charset="0"/>
                <a:ea typeface="Arial" charset="0"/>
                <a:cs typeface="Arial" charset="0"/>
              </a:rPr>
              <a:t>Wikileaks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86316" y="5349922"/>
            <a:ext cx="3794078" cy="105087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The Pirate Bay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Silk Road (2.0)</a:t>
            </a:r>
          </a:p>
        </p:txBody>
      </p:sp>
    </p:spTree>
    <p:extLst>
      <p:ext uri="{BB962C8B-B14F-4D97-AF65-F5344CB8AC3E}">
        <p14:creationId xmlns:p14="http://schemas.microsoft.com/office/powerpoint/2010/main" val="168232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183272" y="1665800"/>
            <a:ext cx="4301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Arial" charset="0"/>
                <a:ea typeface="Arial" charset="0"/>
                <a:cs typeface="Arial" charset="0"/>
              </a:rPr>
              <a:t>https://go2ndkjdf8whfanf4o.onion</a:t>
            </a:r>
          </a:p>
        </p:txBody>
      </p:sp>
      <p:sp>
        <p:nvSpPr>
          <p:cNvPr id="44" name="Oval 43"/>
          <p:cNvSpPr/>
          <p:nvPr/>
        </p:nvSpPr>
        <p:spPr>
          <a:xfrm>
            <a:off x="6550184" y="3357243"/>
            <a:ext cx="979209" cy="9792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844258" y="2207080"/>
            <a:ext cx="979209" cy="9792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34" y="9682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Hidden Service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>
                <a:latin typeface="Arial" charset="0"/>
                <a:ea typeface="Arial" charset="0"/>
                <a:cs typeface="Arial" charset="0"/>
              </a:rPr>
              <a:pPr/>
              <a:t>31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60803" y="5868539"/>
            <a:ext cx="8839200" cy="95989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Onion URL is a hash, allows any Tor user to find the introduction points</a:t>
            </a:r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23" y="362974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Classes\5700\assets\User Coat Blue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137" y="3364857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86" y="2586934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66" y="2275667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5" y="2297547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eft-Right Arrow 11"/>
          <p:cNvSpPr/>
          <p:nvPr/>
        </p:nvSpPr>
        <p:spPr>
          <a:xfrm rot="878629">
            <a:off x="2161937" y="3898674"/>
            <a:ext cx="857845" cy="2578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Up-Down Arrow 12"/>
          <p:cNvSpPr/>
          <p:nvPr/>
        </p:nvSpPr>
        <p:spPr>
          <a:xfrm rot="16759542">
            <a:off x="8884880" y="2383568"/>
            <a:ext cx="342893" cy="1207835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Left-Right Arrow 14"/>
          <p:cNvSpPr/>
          <p:nvPr/>
        </p:nvSpPr>
        <p:spPr>
          <a:xfrm rot="1573725">
            <a:off x="3844553" y="4431959"/>
            <a:ext cx="598862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73" y="2816570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49" y="2469591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460" y="2491471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63" y="2275319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150" y="2504955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56" y="4739433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43" y="4969069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23" y="3910527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10" y="4140163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317" y="3408346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804" y="3637982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845" y="3869982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2" y="4099618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ictures\Server_icons_lnx\Icons\128X128\black_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37" y="2879399"/>
            <a:ext cx="815166" cy="81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17493" y="2168541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Hidden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37" name="Up-Down Arrow 36"/>
          <p:cNvSpPr/>
          <p:nvPr/>
        </p:nvSpPr>
        <p:spPr>
          <a:xfrm rot="14157603">
            <a:off x="9236484" y="3256922"/>
            <a:ext cx="342893" cy="930528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Up-Down Arrow 37"/>
          <p:cNvSpPr/>
          <p:nvPr/>
        </p:nvSpPr>
        <p:spPr>
          <a:xfrm rot="18023515">
            <a:off x="7696702" y="3740905"/>
            <a:ext cx="342893" cy="739150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Up-Down Arrow 38"/>
          <p:cNvSpPr/>
          <p:nvPr/>
        </p:nvSpPr>
        <p:spPr>
          <a:xfrm rot="16200000">
            <a:off x="6996891" y="2287249"/>
            <a:ext cx="342893" cy="778304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 flipH="1">
            <a:off x="5114318" y="1254673"/>
            <a:ext cx="4151950" cy="580709"/>
            <a:chOff x="-3939582" y="5429732"/>
            <a:chExt cx="10426902" cy="832062"/>
          </a:xfrm>
        </p:grpSpPr>
        <p:sp>
          <p:nvSpPr>
            <p:cNvPr id="41" name="Rectangular Callout 40"/>
            <p:cNvSpPr/>
            <p:nvPr/>
          </p:nvSpPr>
          <p:spPr>
            <a:xfrm>
              <a:off x="-3939582" y="5429732"/>
              <a:ext cx="10340382" cy="832062"/>
            </a:xfrm>
            <a:prstGeom prst="wedgeRectCallout">
              <a:avLst>
                <a:gd name="adj1" fmla="val 3522"/>
                <a:gd name="adj2" fmla="val 130030"/>
              </a:avLst>
            </a:prstGeom>
            <a:solidFill>
              <a:schemeClr val="accent3"/>
            </a:solidFill>
            <a:ln w="381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3853067" y="5442743"/>
              <a:ext cx="10340387" cy="749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Introduction Points</a:t>
              </a:r>
            </a:p>
          </p:txBody>
        </p:sp>
      </p:grpSp>
      <p:pic>
        <p:nvPicPr>
          <p:cNvPr id="46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69" y="472183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56" y="4951466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909" y="3652683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96" y="3882319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Left-Up Arrow 42"/>
          <p:cNvSpPr/>
          <p:nvPr/>
        </p:nvSpPr>
        <p:spPr>
          <a:xfrm>
            <a:off x="7616218" y="3775620"/>
            <a:ext cx="2683293" cy="1683485"/>
          </a:xfrm>
          <a:prstGeom prst="leftUpArrow">
            <a:avLst>
              <a:gd name="adj1" fmla="val 8782"/>
              <a:gd name="adj2" fmla="val 11362"/>
              <a:gd name="adj3" fmla="val 11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Left-Right Arrow 50"/>
          <p:cNvSpPr/>
          <p:nvPr/>
        </p:nvSpPr>
        <p:spPr>
          <a:xfrm rot="21410273">
            <a:off x="5183890" y="4956732"/>
            <a:ext cx="1542680" cy="3820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2" name="Picture 3" descr="D:\Classes\5700\assets\Email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885" y="3104520"/>
            <a:ext cx="609101" cy="6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/>
          <p:cNvGrpSpPr/>
          <p:nvPr/>
        </p:nvGrpSpPr>
        <p:grpSpPr>
          <a:xfrm flipH="1">
            <a:off x="1759710" y="4721830"/>
            <a:ext cx="2249047" cy="966610"/>
            <a:chOff x="1219200" y="4876798"/>
            <a:chExt cx="5181605" cy="1384996"/>
          </a:xfrm>
        </p:grpSpPr>
        <p:sp>
          <p:nvSpPr>
            <p:cNvPr id="54" name="Rectangular Callout 53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66378"/>
                <a:gd name="adj2" fmla="val -12460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19205" y="4876798"/>
              <a:ext cx="5181600" cy="136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Rendezvous Point</a:t>
              </a:r>
            </a:p>
          </p:txBody>
        </p:sp>
      </p:grpSp>
      <p:sp>
        <p:nvSpPr>
          <p:cNvPr id="8" name="Magnetic Disk 7"/>
          <p:cNvSpPr/>
          <p:nvPr/>
        </p:nvSpPr>
        <p:spPr>
          <a:xfrm>
            <a:off x="2121089" y="1208646"/>
            <a:ext cx="1159327" cy="152357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of </a:t>
            </a:r>
            <a:r>
              <a:rPr lang="en-US"/>
              <a:t>hidden service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353150" y="1786974"/>
            <a:ext cx="2590416" cy="6806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3373906" y="2067713"/>
            <a:ext cx="3241224" cy="1451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556428" y="2395244"/>
            <a:ext cx="677077" cy="82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88404D-3C91-D143-A309-5C89A3A44C81}"/>
              </a:ext>
            </a:extLst>
          </p:cNvPr>
          <p:cNvSpPr txBox="1"/>
          <p:nvPr/>
        </p:nvSpPr>
        <p:spPr>
          <a:xfrm>
            <a:off x="10768334" y="4969069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2950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8 -0.01597 C -0.04023 -0.01875 -0.02865 -0.02245 -0.01966 -0.02801 C -0.01159 -0.0331 -0.0043 -0.04143 0.00417 -0.04583 C 0.00625 -0.04815 0.00794 -0.05162 0.01016 -0.05393 C 0.01237 -0.05602 0.0151 -0.05579 0.01745 -0.05787 C 0.02448 -0.06435 0.02526 -0.06667 0.03294 -0.06968 C 0.03737 -0.075 0.04245 -0.07778 0.04714 -0.08171 C 0.05247 -0.08611 0.0569 -0.0912 0.06276 -0.09375 C 0.06784 -0.0993 0.07096 -0.09977 0.07708 -0.10162 C 0.09128 -0.10023 0.10078 -0.09815 0.11406 -0.09375 C 0.11719 -0.09259 0.12161 -0.09236 0.12461 -0.08958 C 0.13997 -0.07662 0.15404 -0.06319 0.17122 -0.05787 C 0.17734 -0.05856 0.1832 -0.05833 0.18919 -0.05972 C 0.19414 -0.06088 0.19961 -0.0662 0.20482 -0.06782 C 0.21445 -0.07106 0.23034 -0.07292 0.23932 -0.07963 C 0.24857 -0.08657 0.24701 -0.08727 0.25482 -0.09167 C 0.25872 -0.09398 0.26289 -0.09491 0.2668 -0.09768 C 0.27083 -0.10069 0.27109 -0.10208 0.27513 -0.1037 C 0.27995 -0.10579 0.28477 -0.10694 0.28945 -0.10949 C 0.29792 -0.11944 0.29167 -0.11343 0.31081 -0.11759 C 0.32943 -0.12176 0.34688 -0.12245 0.36576 -0.12361 C 0.37018 -0.12454 0.37448 -0.12755 0.37891 -0.12755 C 0.38984 -0.12755 0.39818 -0.12569 0.40885 -0.12361 C 0.41979 -0.1169 0.43294 -0.11829 0.4444 -0.11551 C 0.45013 -0.1125 0.45547 -0.11088 0.46133 -0.10949 C 0.46836 -0.10579 0.47565 -0.10509 0.48281 -0.10162 C 0.48958 -0.09815 0.49609 -0.09421 0.50299 -0.09167 C 0.51224 -0.08403 0.52292 -0.08171 0.53294 -0.07963 C 0.54206 -0.075 0.53138 -0.07986 0.55078 -0.07569 C 0.56172 -0.07338 0.57214 -0.0662 0.58307 -0.06389 C 0.5888 -0.06065 0.59375 -0.05625 0.59961 -0.05393 C 0.60339 -0.04977 0.60664 -0.04907 0.61055 -0.04583 C 0.61888 -0.03866 0.60924 -0.04444 0.61758 -0.04005 C 0.62083 -0.03449 0.62331 -0.03542 0.62721 -0.03194 C 0.62969 -0.02963 0.63438 -0.02407 0.63438 -0.02384 C 0.63932 -0.01134 0.63711 -0.01551 0.64023 -0.01018 " pathEditMode="relative" rAng="0" ptsTypes="AAAAAAAAAAAAAAAAAAAAAAAAAAAAAAAAAAAA">
                                      <p:cBhvr>
                                        <p:cTn id="7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79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 animBg="1"/>
      <p:bldP spid="35" grpId="0" animBg="1"/>
      <p:bldP spid="4" grpId="0" build="p"/>
      <p:bldP spid="12" grpId="0" animBg="1"/>
      <p:bldP spid="13" grpId="0" animBg="1"/>
      <p:bldP spid="15" grpId="0" animBg="1"/>
      <p:bldP spid="37" grpId="0" animBg="1"/>
      <p:bldP spid="38" grpId="0" animBg="1"/>
      <p:bldP spid="39" grpId="0" animBg="1"/>
      <p:bldP spid="43" grpId="0" animBg="1"/>
      <p:bldP spid="5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A1955DF-F49D-4E4B-9121-AF7CABDB6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1000874" cy="1325563"/>
          </a:xfrm>
        </p:spPr>
        <p:txBody>
          <a:bodyPr/>
          <a:lstStyle/>
          <a:p>
            <a:r>
              <a:rPr lang="en-US" alt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and connecting to a Location hidden service</a:t>
            </a:r>
          </a:p>
        </p:txBody>
      </p:sp>
      <p:pic>
        <p:nvPicPr>
          <p:cNvPr id="15364" name="Picture 4" descr="MCj03513770000[1]">
            <a:extLst>
              <a:ext uri="{FF2B5EF4-FFF2-40B4-BE49-F238E27FC236}">
                <a16:creationId xmlns:a16="http://schemas.microsoft.com/office/drawing/2014/main" id="{FD80C39A-54C4-B847-87F6-BA55B9AFC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812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MCj03513770000[1]">
            <a:extLst>
              <a:ext uri="{FF2B5EF4-FFF2-40B4-BE49-F238E27FC236}">
                <a16:creationId xmlns:a16="http://schemas.microsoft.com/office/drawing/2014/main" id="{38E249E0-358E-F94F-834F-2400E077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2672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MCj03513770000[1]">
            <a:extLst>
              <a:ext uri="{FF2B5EF4-FFF2-40B4-BE49-F238E27FC236}">
                <a16:creationId xmlns:a16="http://schemas.microsoft.com/office/drawing/2014/main" id="{C9123FD4-A80E-7348-8CBF-2D84A2DC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0574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MCj03513770000[1]">
            <a:extLst>
              <a:ext uri="{FF2B5EF4-FFF2-40B4-BE49-F238E27FC236}">
                <a16:creationId xmlns:a16="http://schemas.microsoft.com/office/drawing/2014/main" id="{EDD62E56-1C0D-C844-9C1B-1D13585A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02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MCj03513770000[1]">
            <a:extLst>
              <a:ext uri="{FF2B5EF4-FFF2-40B4-BE49-F238E27FC236}">
                <a16:creationId xmlns:a16="http://schemas.microsoft.com/office/drawing/2014/main" id="{6830DB70-DEBB-6543-B9A3-FB384ED0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242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MCj03513770000[1]">
            <a:extLst>
              <a:ext uri="{FF2B5EF4-FFF2-40B4-BE49-F238E27FC236}">
                <a16:creationId xmlns:a16="http://schemas.microsoft.com/office/drawing/2014/main" id="{552A0588-8172-3A46-B0D1-5E78A7AC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004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MCj03513770000[1]">
            <a:extLst>
              <a:ext uri="{FF2B5EF4-FFF2-40B4-BE49-F238E27FC236}">
                <a16:creationId xmlns:a16="http://schemas.microsoft.com/office/drawing/2014/main" id="{8567D8CD-E3AB-8149-9FBA-D0A25C933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MCj03513770000[1]">
            <a:extLst>
              <a:ext uri="{FF2B5EF4-FFF2-40B4-BE49-F238E27FC236}">
                <a16:creationId xmlns:a16="http://schemas.microsoft.com/office/drawing/2014/main" id="{8D9F4203-DEAB-6349-BAB9-74B108662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3340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MCj03513770000[1]">
            <a:extLst>
              <a:ext uri="{FF2B5EF4-FFF2-40B4-BE49-F238E27FC236}">
                <a16:creationId xmlns:a16="http://schemas.microsoft.com/office/drawing/2014/main" id="{2F57C0D2-D103-7147-8030-ACC7D05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MCj03513770000[1]">
            <a:extLst>
              <a:ext uri="{FF2B5EF4-FFF2-40B4-BE49-F238E27FC236}">
                <a16:creationId xmlns:a16="http://schemas.microsoft.com/office/drawing/2014/main" id="{A3DB0C99-2206-8B4A-89C6-3517FE38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434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j0234657">
            <a:extLst>
              <a:ext uri="{FF2B5EF4-FFF2-40B4-BE49-F238E27FC236}">
                <a16:creationId xmlns:a16="http://schemas.microsoft.com/office/drawing/2014/main" id="{08BE9771-DBB9-6A41-9772-0D4D1126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733801"/>
            <a:ext cx="838200" cy="81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MCj04102190000[1]">
            <a:extLst>
              <a:ext uri="{FF2B5EF4-FFF2-40B4-BE49-F238E27FC236}">
                <a16:creationId xmlns:a16="http://schemas.microsoft.com/office/drawing/2014/main" id="{7DBD042A-A952-AE40-8A0C-96F48BA1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05201"/>
            <a:ext cx="838200" cy="83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78" name="Oval 18">
            <a:extLst>
              <a:ext uri="{FF2B5EF4-FFF2-40B4-BE49-F238E27FC236}">
                <a16:creationId xmlns:a16="http://schemas.microsoft.com/office/drawing/2014/main" id="{425EC21D-F385-0F44-889F-A7BDAE6F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048000"/>
            <a:ext cx="1143000" cy="1143000"/>
          </a:xfrm>
          <a:prstGeom prst="ellipse">
            <a:avLst/>
          </a:prstGeom>
          <a:solidFill>
            <a:schemeClr val="accent2">
              <a:alpha val="38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Oval 19">
            <a:extLst>
              <a:ext uri="{FF2B5EF4-FFF2-40B4-BE49-F238E27FC236}">
                <a16:creationId xmlns:a16="http://schemas.microsoft.com/office/drawing/2014/main" id="{92F241E1-B14E-7E4D-8C31-A4BEDF60D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191000"/>
            <a:ext cx="1143000" cy="1143000"/>
          </a:xfrm>
          <a:prstGeom prst="ellipse">
            <a:avLst/>
          </a:prstGeom>
          <a:solidFill>
            <a:schemeClr val="accent2">
              <a:alpha val="38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Oval 20">
            <a:extLst>
              <a:ext uri="{FF2B5EF4-FFF2-40B4-BE49-F238E27FC236}">
                <a16:creationId xmlns:a16="http://schemas.microsoft.com/office/drawing/2014/main" id="{AD5770F9-84D9-CC4B-A74C-F2E5DF755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181600"/>
            <a:ext cx="1143000" cy="1143000"/>
          </a:xfrm>
          <a:prstGeom prst="ellipse">
            <a:avLst/>
          </a:prstGeom>
          <a:solidFill>
            <a:schemeClr val="accent2">
              <a:alpha val="38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Oval 21">
            <a:extLst>
              <a:ext uri="{FF2B5EF4-FFF2-40B4-BE49-F238E27FC236}">
                <a16:creationId xmlns:a16="http://schemas.microsoft.com/office/drawing/2014/main" id="{60DB183A-95E1-714A-9730-50A13EEF3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828800"/>
            <a:ext cx="1143000" cy="1143000"/>
          </a:xfrm>
          <a:prstGeom prst="ellipse">
            <a:avLst/>
          </a:prstGeom>
          <a:solidFill>
            <a:srgbClr val="FF00FF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Line 22">
            <a:extLst>
              <a:ext uri="{FF2B5EF4-FFF2-40B4-BE49-F238E27FC236}">
                <a16:creationId xmlns:a16="http://schemas.microsoft.com/office/drawing/2014/main" id="{29155D20-AC5C-254C-A9E1-B9C360003F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72400" y="3962400"/>
            <a:ext cx="16764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3" name="Line 23">
            <a:extLst>
              <a:ext uri="{FF2B5EF4-FFF2-40B4-BE49-F238E27FC236}">
                <a16:creationId xmlns:a16="http://schemas.microsoft.com/office/drawing/2014/main" id="{6FBB3D95-662E-2442-8D93-93692AAAF6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9000" y="4114800"/>
            <a:ext cx="381000" cy="1066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4" name="Line 24">
            <a:extLst>
              <a:ext uri="{FF2B5EF4-FFF2-40B4-BE49-F238E27FC236}">
                <a16:creationId xmlns:a16="http://schemas.microsoft.com/office/drawing/2014/main" id="{49D3117B-72C3-0A49-84E7-243CC2D8F9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5600" y="4419600"/>
            <a:ext cx="28194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5" name="Line 25">
            <a:extLst>
              <a:ext uri="{FF2B5EF4-FFF2-40B4-BE49-F238E27FC236}">
                <a16:creationId xmlns:a16="http://schemas.microsoft.com/office/drawing/2014/main" id="{A11A4734-8FAA-C44F-9AA2-9FB5AF4D0A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5105400"/>
            <a:ext cx="1524000" cy="838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6" name="Line 26">
            <a:extLst>
              <a:ext uri="{FF2B5EF4-FFF2-40B4-BE49-F238E27FC236}">
                <a16:creationId xmlns:a16="http://schemas.microsoft.com/office/drawing/2014/main" id="{2568C699-D941-5B4D-8860-CDE35379EB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5105400"/>
            <a:ext cx="3048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7" name="Line 27">
            <a:extLst>
              <a:ext uri="{FF2B5EF4-FFF2-40B4-BE49-F238E27FC236}">
                <a16:creationId xmlns:a16="http://schemas.microsoft.com/office/drawing/2014/main" id="{5DB4F5A0-8BF1-F94E-8454-9B6608F205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15400" y="3124200"/>
            <a:ext cx="457200" cy="838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E6CB6A70-4207-CD4C-949A-D662BDBF063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6200" y="2819400"/>
            <a:ext cx="685800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9" name="Line 29">
            <a:extLst>
              <a:ext uri="{FF2B5EF4-FFF2-40B4-BE49-F238E27FC236}">
                <a16:creationId xmlns:a16="http://schemas.microsoft.com/office/drawing/2014/main" id="{6AF40968-4E48-B146-BA4C-B19827854E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2743200"/>
            <a:ext cx="83820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0" name="Line 30">
            <a:extLst>
              <a:ext uri="{FF2B5EF4-FFF2-40B4-BE49-F238E27FC236}">
                <a16:creationId xmlns:a16="http://schemas.microsoft.com/office/drawing/2014/main" id="{41500BEA-2DFF-3644-B385-FDEF1255C2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514600"/>
            <a:ext cx="152400" cy="9144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1" name="Line 31">
            <a:extLst>
              <a:ext uri="{FF2B5EF4-FFF2-40B4-BE49-F238E27FC236}">
                <a16:creationId xmlns:a16="http://schemas.microsoft.com/office/drawing/2014/main" id="{942A764E-AB21-D849-9378-DA60211130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2133600"/>
            <a:ext cx="762000" cy="1524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2" name="Line 32">
            <a:extLst>
              <a:ext uri="{FF2B5EF4-FFF2-40B4-BE49-F238E27FC236}">
                <a16:creationId xmlns:a16="http://schemas.microsoft.com/office/drawing/2014/main" id="{7D1C3BE6-B706-2543-8695-25D401C8D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2362200"/>
            <a:ext cx="609600" cy="304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398" name="Picture 38" descr="MCj03513770000[1]">
            <a:extLst>
              <a:ext uri="{FF2B5EF4-FFF2-40B4-BE49-F238E27FC236}">
                <a16:creationId xmlns:a16="http://schemas.microsoft.com/office/drawing/2014/main" id="{F548AEBB-D294-FA44-8070-A75EB29F4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2098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9" name="Picture 39" descr="MCj03513770000[1]">
            <a:extLst>
              <a:ext uri="{FF2B5EF4-FFF2-40B4-BE49-F238E27FC236}">
                <a16:creationId xmlns:a16="http://schemas.microsoft.com/office/drawing/2014/main" id="{9AD4BB0C-863B-7747-B5A1-E524AE495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958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00" name="Line 40">
            <a:extLst>
              <a:ext uri="{FF2B5EF4-FFF2-40B4-BE49-F238E27FC236}">
                <a16:creationId xmlns:a16="http://schemas.microsoft.com/office/drawing/2014/main" id="{55A88046-0FD6-D64D-99FF-962273BF8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419600"/>
            <a:ext cx="457200" cy="457200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1" name="Line 41">
            <a:extLst>
              <a:ext uri="{FF2B5EF4-FFF2-40B4-BE49-F238E27FC236}">
                <a16:creationId xmlns:a16="http://schemas.microsoft.com/office/drawing/2014/main" id="{D21EAF5A-0C53-C642-B19F-5593A98ECD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1400" y="4648200"/>
            <a:ext cx="990600" cy="381000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402" name="Picture 42" descr="MCj03513770000[1]">
            <a:extLst>
              <a:ext uri="{FF2B5EF4-FFF2-40B4-BE49-F238E27FC236}">
                <a16:creationId xmlns:a16="http://schemas.microsoft.com/office/drawing/2014/main" id="{CAA90CF2-1887-4A44-9FD1-0B4038477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971800"/>
            <a:ext cx="9017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06" name="Picture 46" descr="MCj04039030000[1]">
            <a:extLst>
              <a:ext uri="{FF2B5EF4-FFF2-40B4-BE49-F238E27FC236}">
                <a16:creationId xmlns:a16="http://schemas.microsoft.com/office/drawing/2014/main" id="{44C0905B-CCD7-844A-A793-54D97B60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124200"/>
            <a:ext cx="419100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07" name="Line 47">
            <a:extLst>
              <a:ext uri="{FF2B5EF4-FFF2-40B4-BE49-F238E27FC236}">
                <a16:creationId xmlns:a16="http://schemas.microsoft.com/office/drawing/2014/main" id="{8FAA5A3B-5988-F74A-A496-33BE179F4E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72400" y="3886200"/>
            <a:ext cx="1676400" cy="1524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8" name="Line 48">
            <a:extLst>
              <a:ext uri="{FF2B5EF4-FFF2-40B4-BE49-F238E27FC236}">
                <a16:creationId xmlns:a16="http://schemas.microsoft.com/office/drawing/2014/main" id="{30549E5B-7B4E-BC47-A6DF-89598CF519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2667000"/>
            <a:ext cx="1143000" cy="990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405" name="Picture 45" descr="MCj02322830000[1]">
            <a:extLst>
              <a:ext uri="{FF2B5EF4-FFF2-40B4-BE49-F238E27FC236}">
                <a16:creationId xmlns:a16="http://schemas.microsoft.com/office/drawing/2014/main" id="{FAF0F3C2-6147-794F-AE0C-4F01F1304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133600"/>
            <a:ext cx="520700" cy="6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2B0AF-269B-5D4C-8A14-995D97F9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2.55319E-6 C -0.01841 -0.02266 -0.03663 -0.04533 -0.07952 -0.05111 C -0.1224 -0.05689 -0.22431 -0.07285 -0.25764 -0.03446 C -0.29097 0.00393 -0.2757 0.14362 -0.27952 0.179 " pathEditMode="relative" ptsTypes="aaaA">
                                      <p:cBhvr>
                                        <p:cTn id="59" dur="2000" fill="hold"/>
                                        <p:tgtEl>
                                          <p:spTgt spid="15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1 0.179 C -0.24444 0.26596 -0.2092 0.35314 -0.16302 0.37072 C -0.11684 0.3883 -0.06007 0.33649 -0.00295 0.28492 " pathEditMode="relative" ptsTypes="aaA">
                                      <p:cBhvr>
                                        <p:cTn id="71" dur="2000" fill="hold"/>
                                        <p:tgtEl>
                                          <p:spTgt spid="15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0.34644 C -0.00469 0.42322 -0.05156 0.50023 -0.02604 0.49954 C -0.00052 0.49885 0.09809 0.38691 0.19584 0.34274 C 0.29358 0.29857 0.42691 0.26665 0.56025 0.23497 " pathEditMode="relative" ptsTypes="aaaA">
                                      <p:cBhvr>
                                        <p:cTn id="75" dur="2000" fill="hold"/>
                                        <p:tgtEl>
                                          <p:spTgt spid="15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5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025 0.23497 C 0.46945 0.24052 0.37882 0.24607 0.29983 0.2056 C 0.22084 0.16513 0.1217 0.02775 0.08611 -0.00786 " pathEditMode="relative" ptsTypes="aaA">
                                      <p:cBhvr>
                                        <p:cTn id="87" dur="2000" fill="hold"/>
                                        <p:tgtEl>
                                          <p:spTgt spid="15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12673E-6 C -0.00295 -0.04695 -0.0059 -0.09389 0.02188 -0.11679 C 0.04966 -0.13969 0.11563 -0.14061 0.16719 -0.13691 C 0.21875 -0.13321 0.26823 -0.13344 0.3316 -0.09482 C 0.39497 -0.0562 0.46424 0.05666 0.54792 0.09505 C 0.6316 0.13344 0.78646 0.12835 0.83421 0.13506 " pathEditMode="relative" ptsTypes="aaaaaA">
                                      <p:cBhvr>
                                        <p:cTn id="91" dur="2000" fill="hold"/>
                                        <p:tgtEl>
                                          <p:spTgt spid="15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49" y="71916"/>
            <a:ext cx="679231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Perfect Forward Secrecy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>
                <a:latin typeface="Arial" charset="0"/>
                <a:ea typeface="Arial" charset="0"/>
                <a:cs typeface="Arial" charset="0"/>
              </a:rPr>
              <a:pPr/>
              <a:t>33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14678" y="1522815"/>
            <a:ext cx="10515600" cy="4344418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In traditional mix networks, all traffic is encrypted using public/private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keypairs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Problem: what happens if a encryption key is stolen?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All </a:t>
            </a:r>
            <a:r>
              <a:rPr lang="en-US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future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traffic can be observed and decrypted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If </a:t>
            </a:r>
            <a:r>
              <a:rPr lang="en-US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past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traffic has been logged, it can also be decrypted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Tor implements Perfect Forward Secrecy (PFC)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The client negotiates a new shared key with each relay during circuit creations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Original public-private keypairs are only used for key setup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i.e. to verify the authenticity of messages</a:t>
            </a:r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013" y="2697039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5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40828" y="1313141"/>
            <a:ext cx="940675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Bridges alone may be insufficient to get around all types of censorship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DPI can be used to locate and drop Tor frames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Iran blocked all encrypted packets for some time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Tor adopts a pluggable transport design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Tor traffic is forwarded to an obfuscation program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Obfuscator transforms the Tor traffic to look like some other protocol </a:t>
            </a:r>
          </a:p>
          <a:p>
            <a:pPr marL="1371600" lvl="2" indent="-457200">
              <a:buFont typeface="Wingdings" charset="2"/>
              <a:buChar char="v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BitTorrent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HTTP, streaming audio, etc.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Deobfuscator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on the receiver side extracts the Tor data from the encoding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2151" y="17593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Obfuscating Tor Traffic</a:t>
            </a:r>
          </a:p>
        </p:txBody>
      </p:sp>
    </p:spTree>
    <p:extLst>
      <p:ext uri="{BB962C8B-B14F-4D97-AF65-F5344CB8AC3E}">
        <p14:creationId xmlns:p14="http://schemas.microsoft.com/office/powerpoint/2010/main" val="1033914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3E5AA28-E1A1-8043-A3AD-E918F02E6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Threats in Tor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3863AA3-B2C0-9B43-BC9E-9206880B04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Does not protect against a global passive adversary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Adversary can: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Operate onion routers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Compromise many onion routers</a:t>
            </a:r>
          </a:p>
          <a:p>
            <a:pPr lvl="1"/>
            <a:r>
              <a:rPr lang="en-US" altLang="en-US" dirty="0"/>
              <a:t>Generate, modify, delay and delete traffic</a:t>
            </a:r>
          </a:p>
          <a:p>
            <a:pPr lvl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F69107-161B-6C48-8EFA-F45C167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7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11435FF7-75AF-8741-9F7B-57F281C44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Attacks possible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B5E5250-5379-E24D-BAD4-4B15A32C6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4"/>
            <a:ext cx="10515600" cy="46954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Passive Attacks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Observing user content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timing correlation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Active Attacks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Compromising Keys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Run a hostile OR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Attacks on the Directory Service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Destroy directory service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Subvert 1 or more directory servers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Attacks against rendezvous points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Make many introduction requests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Compromise a rendezvous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9A618-9DC6-BE47-AB42-D5D37F64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36" y="2699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Passive Attacks Against Tor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>
                <a:latin typeface="Arial" charset="0"/>
                <a:ea typeface="Arial" charset="0"/>
                <a:cs typeface="Arial" charset="0"/>
              </a:rPr>
              <a:pPr/>
              <a:t>37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49104" y="5131558"/>
            <a:ext cx="8927041" cy="1375766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Tor users can choose any number of relays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Default configuration is 3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Why would higher or lower number be better or worse?</a:t>
            </a:r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190" y="1390220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242" y="3314777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89" y="3298936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735" y="324618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20" y="324618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105" y="324618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-Right Arrow 10"/>
          <p:cNvSpPr/>
          <p:nvPr/>
        </p:nvSpPr>
        <p:spPr>
          <a:xfrm>
            <a:off x="2454011" y="3535568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Up-Down Arrow 11"/>
          <p:cNvSpPr/>
          <p:nvPr/>
        </p:nvSpPr>
        <p:spPr>
          <a:xfrm rot="16200000">
            <a:off x="9055425" y="3103096"/>
            <a:ext cx="342893" cy="1207835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4503583" y="357122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6563268" y="357122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9460" y="4252870"/>
            <a:ext cx="896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Entry/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Guard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66704" y="4253346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Middle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90696" y="4274068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Exit</a:t>
            </a:r>
          </a:p>
        </p:txBody>
      </p:sp>
      <p:grpSp>
        <p:nvGrpSpPr>
          <p:cNvPr id="19" name="Group 18"/>
          <p:cNvGrpSpPr/>
          <p:nvPr/>
        </p:nvGrpSpPr>
        <p:grpSpPr>
          <a:xfrm flipH="1">
            <a:off x="2156572" y="1755336"/>
            <a:ext cx="2945774" cy="966609"/>
            <a:chOff x="1219200" y="4876799"/>
            <a:chExt cx="5181605" cy="1384995"/>
          </a:xfrm>
          <a:solidFill>
            <a:schemeClr val="accent3"/>
          </a:solidFill>
        </p:grpSpPr>
        <p:sp>
          <p:nvSpPr>
            <p:cNvPr id="20" name="Rectangular Callout 19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8730"/>
                <a:gd name="adj2" fmla="val 92022"/>
              </a:avLst>
            </a:prstGeom>
            <a:grpFill/>
            <a:ln w="381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9205" y="4876799"/>
              <a:ext cx="5181600" cy="1367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Source: known</a:t>
              </a:r>
            </a:p>
            <a:p>
              <a:pPr algn="ctr">
                <a:defRPr/>
              </a:pPr>
              <a:r>
                <a:rPr lang="en-US" sz="2800" kern="0" dirty="0" err="1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Dest</a:t>
              </a: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: unknown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4169185" y="1755333"/>
            <a:ext cx="3084471" cy="966610"/>
            <a:chOff x="1219200" y="4876798"/>
            <a:chExt cx="5181605" cy="1384996"/>
          </a:xfrm>
        </p:grpSpPr>
        <p:sp>
          <p:nvSpPr>
            <p:cNvPr id="28" name="Rectangular Callout 27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8730"/>
                <a:gd name="adj2" fmla="val 92022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9205" y="4876798"/>
              <a:ext cx="5181600" cy="136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Source: unknown</a:t>
              </a:r>
            </a:p>
            <a:p>
              <a:pPr algn="ctr">
                <a:defRPr/>
              </a:pPr>
              <a:r>
                <a:rPr lang="en-US" sz="2800" kern="0" dirty="0" err="1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Dest</a:t>
              </a: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: unknown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6680611" y="1773946"/>
            <a:ext cx="2945774" cy="966609"/>
            <a:chOff x="1219200" y="4876799"/>
            <a:chExt cx="5181605" cy="1384995"/>
          </a:xfrm>
          <a:solidFill>
            <a:schemeClr val="accent3"/>
          </a:solidFill>
        </p:grpSpPr>
        <p:sp>
          <p:nvSpPr>
            <p:cNvPr id="34" name="Rectangular Callout 33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8730"/>
                <a:gd name="adj2" fmla="val 92022"/>
              </a:avLst>
            </a:prstGeom>
            <a:grpFill/>
            <a:ln w="381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5" y="4876799"/>
              <a:ext cx="5181600" cy="1367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Source: unknown</a:t>
              </a:r>
            </a:p>
            <a:p>
              <a:pPr algn="ctr">
                <a:defRPr/>
              </a:pPr>
              <a:r>
                <a:rPr lang="en-US" sz="2800" kern="0" dirty="0" err="1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Dest</a:t>
              </a: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: known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4671310" y="1749083"/>
            <a:ext cx="2932068" cy="966610"/>
            <a:chOff x="1219200" y="4876798"/>
            <a:chExt cx="5181605" cy="1384996"/>
          </a:xfrm>
        </p:grpSpPr>
        <p:sp>
          <p:nvSpPr>
            <p:cNvPr id="37" name="Rectangular Callout 36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2213"/>
                <a:gd name="adj2" fmla="val 45429"/>
              </a:avLst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19205" y="4876798"/>
              <a:ext cx="5181600" cy="136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Source: known</a:t>
              </a:r>
            </a:p>
            <a:p>
              <a:pPr algn="ctr">
                <a:defRPr/>
              </a:pPr>
              <a:r>
                <a:rPr lang="en-US" sz="2800" kern="0" dirty="0" err="1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Dest</a:t>
              </a:r>
              <a:r>
                <a:rPr lang="en-US" sz="28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: known</a:t>
              </a:r>
            </a:p>
          </p:txBody>
        </p:sp>
      </p:grpSp>
      <p:pic>
        <p:nvPicPr>
          <p:cNvPr id="39" name="Picture 2" descr="D:\Classes\5700\assets\Tor_logo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222" y="3475816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:\Classes\5700\assets\Tor_logo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3" y="3440104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D:\Classes\5700\assets\Tor_logo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400" y="3440104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51" y="3131134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036" y="3155450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777" y="3215963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12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79" y="3213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Predecessor 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>
                <a:latin typeface="Arial" charset="0"/>
                <a:ea typeface="Arial" charset="0"/>
                <a:cs typeface="Arial" charset="0"/>
              </a:rPr>
              <a:pPr/>
              <a:t>38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Assumptions:</a:t>
            </a:r>
          </a:p>
          <a:p>
            <a:pPr lvl="1"/>
            <a:r>
              <a:rPr 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total relays</a:t>
            </a:r>
          </a:p>
          <a:p>
            <a:pPr lvl="1"/>
            <a:r>
              <a:rPr lang="en-US" i="1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of which are controlled by an attacker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Attacker goal: control the first and last relay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M/N chance for first relay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(M-1)/(N-1) chance for the last relay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Roughly (M/N)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2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chance overall, </a:t>
            </a:r>
            <a:r>
              <a:rPr lang="en-US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for a single circuit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However, client periodically builds new circuits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Over time, the chances for the attacker to be in the correct positions improves!</a:t>
            </a:r>
          </a:p>
        </p:txBody>
      </p:sp>
      <p:grpSp>
        <p:nvGrpSpPr>
          <p:cNvPr id="5" name="Group 4"/>
          <p:cNvGrpSpPr/>
          <p:nvPr/>
        </p:nvGrpSpPr>
        <p:grpSpPr>
          <a:xfrm flipH="1">
            <a:off x="5616803" y="454818"/>
            <a:ext cx="6428051" cy="1985141"/>
            <a:chOff x="1219200" y="4876799"/>
            <a:chExt cx="5181600" cy="1384995"/>
          </a:xfrm>
        </p:grpSpPr>
        <p:sp>
          <p:nvSpPr>
            <p:cNvPr id="6" name="Rectangular Callout 5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2213"/>
                <a:gd name="adj2" fmla="val 45429"/>
              </a:avLst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71321" y="5007150"/>
              <a:ext cx="4896385" cy="1095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This is the predecessor attack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Attacker controls the first and last relay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  <a:latin typeface="Arial" charset="0"/>
                  <a:ea typeface="Arial" charset="0"/>
                  <a:cs typeface="Arial" charset="0"/>
                </a:rPr>
                <a:t>Probability of being in the right positions increases over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59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lum bright="76000" contrast="12000"/>
          </a:blip>
          <a:srcRect/>
          <a:stretch>
            <a:fillRect/>
          </a:stretch>
        </p:blipFill>
        <p:spPr bwMode="auto">
          <a:xfrm>
            <a:off x="2743200" y="1420964"/>
            <a:ext cx="6477000" cy="3048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8" name="Arc 7"/>
          <p:cNvSpPr/>
          <p:nvPr/>
        </p:nvSpPr>
        <p:spPr>
          <a:xfrm rot="10800000">
            <a:off x="3886201" y="2745472"/>
            <a:ext cx="5022551" cy="1877550"/>
          </a:xfrm>
          <a:prstGeom prst="arc">
            <a:avLst>
              <a:gd name="adj1" fmla="val 9997243"/>
              <a:gd name="adj2" fmla="val 0"/>
            </a:avLst>
          </a:prstGeom>
          <a:ln w="63500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9004297" y="3608443"/>
            <a:ext cx="1447800" cy="685800"/>
          </a:xfrm>
          <a:prstGeom prst="wedgeRoundRectCallout">
            <a:avLst>
              <a:gd name="adj1" fmla="val -72726"/>
              <a:gd name="adj2" fmla="val 1891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Timing Correlation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98719" y="5133394"/>
            <a:ext cx="67818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Probability of circuits being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compromised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(compromised circuit) = c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3278872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212072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2059672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3431272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2669272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135872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 descr="j019538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1703963" y="2004712"/>
            <a:ext cx="8001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53600" y="2059672"/>
            <a:ext cx="6096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61161" y="2957832"/>
            <a:ext cx="8286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Left-Right Arrow 19"/>
          <p:cNvSpPr/>
          <p:nvPr/>
        </p:nvSpPr>
        <p:spPr>
          <a:xfrm rot="1211854">
            <a:off x="2270401" y="3009365"/>
            <a:ext cx="1548570" cy="111766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Left-Right Arrow 20"/>
          <p:cNvSpPr/>
          <p:nvPr/>
        </p:nvSpPr>
        <p:spPr>
          <a:xfrm rot="184099">
            <a:off x="4270590" y="3556624"/>
            <a:ext cx="1839333" cy="103638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20104552">
            <a:off x="6752561" y="3355743"/>
            <a:ext cx="1111718" cy="106929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20961745">
            <a:off x="8551018" y="2695070"/>
            <a:ext cx="1116157" cy="118832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" name="Picture 23" descr="1713492435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24800" y="2593072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1713492435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81400" y="3202672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04233" y="98907"/>
            <a:ext cx="8965835" cy="114300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Timing Attack in Tor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94083" y="4561098"/>
            <a:ext cx="104313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Assuming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fraction of the total bandwidth is controlled by an adversary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100"/>
          <p:cNvSpPr txBox="1">
            <a:spLocks noChangeArrowheads="1"/>
          </p:cNvSpPr>
          <p:nvPr/>
        </p:nvSpPr>
        <p:spPr>
          <a:xfrm>
            <a:off x="2135189" y="1145273"/>
            <a:ext cx="8294687" cy="581819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Tor relays are run by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volunteers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 relays can be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malicious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9905D-75A2-9145-BF7E-1EAECE843613}"/>
              </a:ext>
            </a:extLst>
          </p:cNvPr>
          <p:cNvSpPr txBox="1"/>
          <p:nvPr/>
        </p:nvSpPr>
        <p:spPr>
          <a:xfrm>
            <a:off x="1215017" y="6060338"/>
            <a:ext cx="10076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guards are compromised then prob. increases, but obtaining guard status is not 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61D039-8DAF-2E4C-9755-0296039D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91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26"/>
    </mc:Choice>
    <mc:Fallback xmlns="">
      <p:transition spd="slow" advTm="56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2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Line 2">
            <a:extLst>
              <a:ext uri="{FF2B5EF4-FFF2-40B4-BE49-F238E27FC236}">
                <a16:creationId xmlns:a16="http://schemas.microsoft.com/office/drawing/2014/main" id="{131EE61B-3518-8A42-863B-15D0547A29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6631" y="2909888"/>
            <a:ext cx="1600200" cy="1524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8" name="AutoShape 3">
            <a:extLst>
              <a:ext uri="{FF2B5EF4-FFF2-40B4-BE49-F238E27FC236}">
                <a16:creationId xmlns:a16="http://schemas.microsoft.com/office/drawing/2014/main" id="{FEE42E9C-1BC7-274E-AB6D-0FEAE4A11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7295" y="2300288"/>
            <a:ext cx="1946275" cy="762000"/>
          </a:xfrm>
          <a:prstGeom prst="notchedRightArrow">
            <a:avLst>
              <a:gd name="adj1" fmla="val 60000"/>
              <a:gd name="adj2" fmla="val 29077"/>
            </a:avLst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02F4F709-E82D-8A4D-BC58-B12F7000F03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 Cascade</a:t>
            </a:r>
          </a:p>
        </p:txBody>
      </p:sp>
      <p:pic>
        <p:nvPicPr>
          <p:cNvPr id="34820" name="Picture 5" descr="PE03749_">
            <a:extLst>
              <a:ext uri="{FF2B5EF4-FFF2-40B4-BE49-F238E27FC236}">
                <a16:creationId xmlns:a16="http://schemas.microsoft.com/office/drawing/2014/main" id="{3B711046-7AED-294B-83E3-20302F3D0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69" y="2071688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 descr="HH00252_">
            <a:extLst>
              <a:ext uri="{FF2B5EF4-FFF2-40B4-BE49-F238E27FC236}">
                <a16:creationId xmlns:a16="http://schemas.microsoft.com/office/drawing/2014/main" id="{0737EDD0-9A97-FF46-B076-3A118A80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832" y="1881188"/>
            <a:ext cx="1160463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7" descr="HH00252_">
            <a:extLst>
              <a:ext uri="{FF2B5EF4-FFF2-40B4-BE49-F238E27FC236}">
                <a16:creationId xmlns:a16="http://schemas.microsoft.com/office/drawing/2014/main" id="{0C4B566B-37E0-2741-AEBE-5EFB21D86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69" y="1938338"/>
            <a:ext cx="1160462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8">
            <a:extLst>
              <a:ext uri="{FF2B5EF4-FFF2-40B4-BE49-F238E27FC236}">
                <a16:creationId xmlns:a16="http://schemas.microsoft.com/office/drawing/2014/main" id="{C9FA2AEC-3B69-5442-821D-D2CF8C3028B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59169" y="3888399"/>
            <a:ext cx="8534400" cy="25146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Messages are sent through a </a:t>
            </a:r>
            <a:r>
              <a:rPr lang="en-US" altLang="en-US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of mixes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Can also form an arbitrary network of mixes (“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mixnet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Some of the mixes may be controlled by attacker, but even a single good mix guarantees anonymity</a:t>
            </a:r>
          </a:p>
          <a:p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 and buffer traffic to foil correlation attacks</a:t>
            </a:r>
          </a:p>
        </p:txBody>
      </p:sp>
      <p:pic>
        <p:nvPicPr>
          <p:cNvPr id="34826" name="Picture 11" descr="HH00252_">
            <a:extLst>
              <a:ext uri="{FF2B5EF4-FFF2-40B4-BE49-F238E27FC236}">
                <a16:creationId xmlns:a16="http://schemas.microsoft.com/office/drawing/2014/main" id="{3A86EA8C-0B6E-B548-9F3B-A17610DF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69" y="1938338"/>
            <a:ext cx="1160462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2" descr="PE03749_">
            <a:extLst>
              <a:ext uri="{FF2B5EF4-FFF2-40B4-BE49-F238E27FC236}">
                <a16:creationId xmlns:a16="http://schemas.microsoft.com/office/drawing/2014/main" id="{E8C10F89-430B-FC45-9D9C-86681F11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031" y="1690688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3" descr="PE03749_">
            <a:extLst>
              <a:ext uri="{FF2B5EF4-FFF2-40B4-BE49-F238E27FC236}">
                <a16:creationId xmlns:a16="http://schemas.microsoft.com/office/drawing/2014/main" id="{E6F77BB5-3F94-8E49-B057-D57A0DE6E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631" y="2452688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4" descr="PE03749_">
            <a:extLst>
              <a:ext uri="{FF2B5EF4-FFF2-40B4-BE49-F238E27FC236}">
                <a16:creationId xmlns:a16="http://schemas.microsoft.com/office/drawing/2014/main" id="{C536FE08-FF7A-B847-9D96-C2A7EB9F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31" y="2757488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5" descr="PE03749_">
            <a:extLst>
              <a:ext uri="{FF2B5EF4-FFF2-40B4-BE49-F238E27FC236}">
                <a16:creationId xmlns:a16="http://schemas.microsoft.com/office/drawing/2014/main" id="{F76EDA10-FC9B-F441-B01C-445E344E4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86031" y="1690688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6" descr="PE03749_">
            <a:extLst>
              <a:ext uri="{FF2B5EF4-FFF2-40B4-BE49-F238E27FC236}">
                <a16:creationId xmlns:a16="http://schemas.microsoft.com/office/drawing/2014/main" id="{475061D7-3C2D-CF42-8B86-BEB685EC5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05131" y="2071688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7" descr="PE03749_">
            <a:extLst>
              <a:ext uri="{FF2B5EF4-FFF2-40B4-BE49-F238E27FC236}">
                <a16:creationId xmlns:a16="http://schemas.microsoft.com/office/drawing/2014/main" id="{C0E87529-070C-4444-83F8-B61042A5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52731" y="2605088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3" name="Line 18">
            <a:extLst>
              <a:ext uri="{FF2B5EF4-FFF2-40B4-BE49-F238E27FC236}">
                <a16:creationId xmlns:a16="http://schemas.microsoft.com/office/drawing/2014/main" id="{9A78E387-AAC7-4548-81FB-286BAA030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4331" y="2071688"/>
            <a:ext cx="952500" cy="4572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4" name="Line 19">
            <a:extLst>
              <a:ext uri="{FF2B5EF4-FFF2-40B4-BE49-F238E27FC236}">
                <a16:creationId xmlns:a16="http://schemas.microsoft.com/office/drawing/2014/main" id="{C8F84DCE-6A9F-314C-8EB3-F36F0CF70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2831" y="2452688"/>
            <a:ext cx="1524000" cy="1524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5" name="Line 20">
            <a:extLst>
              <a:ext uri="{FF2B5EF4-FFF2-40B4-BE49-F238E27FC236}">
                <a16:creationId xmlns:a16="http://schemas.microsoft.com/office/drawing/2014/main" id="{B314675B-1640-1441-BF70-903D9B846A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90031" y="2757488"/>
            <a:ext cx="1066800" cy="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6" name="Line 21">
            <a:extLst>
              <a:ext uri="{FF2B5EF4-FFF2-40B4-BE49-F238E27FC236}">
                <a16:creationId xmlns:a16="http://schemas.microsoft.com/office/drawing/2014/main" id="{CF060EA3-7656-CE44-A8E5-0ED591CE4D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00231" y="2300288"/>
            <a:ext cx="685800" cy="2286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7" name="Line 22">
            <a:extLst>
              <a:ext uri="{FF2B5EF4-FFF2-40B4-BE49-F238E27FC236}">
                <a16:creationId xmlns:a16="http://schemas.microsoft.com/office/drawing/2014/main" id="{90DE77FD-3541-BE40-9570-45C84F09F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6431" y="2528888"/>
            <a:ext cx="876300" cy="1524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8" name="Line 23">
            <a:extLst>
              <a:ext uri="{FF2B5EF4-FFF2-40B4-BE49-F238E27FC236}">
                <a16:creationId xmlns:a16="http://schemas.microsoft.com/office/drawing/2014/main" id="{F95A7CA0-1CEF-7A4C-91DC-FBB688A64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8331" y="2833688"/>
            <a:ext cx="876300" cy="2286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4824" name="Picture 9" descr="j0139031">
            <a:extLst>
              <a:ext uri="{FF2B5EF4-FFF2-40B4-BE49-F238E27FC236}">
                <a16:creationId xmlns:a16="http://schemas.microsoft.com/office/drawing/2014/main" id="{29D0DDED-C84A-0A42-A7EC-950514EB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956" y="2471738"/>
            <a:ext cx="6905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724BF-3C97-ED46-BB7E-E5C00282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9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lum bright="76000" contrast="12000"/>
          </a:blip>
          <a:srcRect/>
          <a:stretch>
            <a:fillRect/>
          </a:stretch>
        </p:blipFill>
        <p:spPr bwMode="auto">
          <a:xfrm>
            <a:off x="2692676" y="1598205"/>
            <a:ext cx="6608553" cy="29313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1902" y="3616826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7342" y="1883250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8105" y="2397600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6458" y="3435150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64905" y="2899250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1105" y="2365850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 descr="j019538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1667868" y="2234690"/>
            <a:ext cx="8001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7505" y="2289650"/>
            <a:ext cx="6096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25066" y="3187810"/>
            <a:ext cx="8286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eft-Right Arrow 16"/>
          <p:cNvSpPr/>
          <p:nvPr/>
        </p:nvSpPr>
        <p:spPr>
          <a:xfrm rot="1211854">
            <a:off x="2234306" y="3239343"/>
            <a:ext cx="1548570" cy="111766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84099">
            <a:off x="4234495" y="3786602"/>
            <a:ext cx="1839333" cy="103638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Left-Right Arrow 18"/>
          <p:cNvSpPr/>
          <p:nvPr/>
        </p:nvSpPr>
        <p:spPr>
          <a:xfrm rot="20104552">
            <a:off x="6716466" y="3585721"/>
            <a:ext cx="1111718" cy="106929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20869374">
            <a:off x="8466726" y="3071891"/>
            <a:ext cx="1212629" cy="12982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1" name="Picture 20" descr="1713492435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5702" y="3553326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-738" y="50638"/>
            <a:ext cx="10363938" cy="96483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Attack: Selective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7005625" y="3273926"/>
            <a:ext cx="533400" cy="685800"/>
          </a:xfrm>
          <a:prstGeom prst="mathMultiply">
            <a:avLst>
              <a:gd name="adj1" fmla="val 2091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0502"/>
              </p:ext>
            </p:extLst>
          </p:nvPr>
        </p:nvGraphicFramePr>
        <p:xfrm>
          <a:off x="3741859" y="4494576"/>
          <a:ext cx="2304396" cy="192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8317"/>
              </p:ext>
            </p:extLst>
          </p:nvPr>
        </p:nvGraphicFramePr>
        <p:xfrm>
          <a:off x="6511550" y="4734970"/>
          <a:ext cx="2574792" cy="1341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8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Rounded Rectangular Callout 25"/>
          <p:cNvSpPr/>
          <p:nvPr/>
        </p:nvSpPr>
        <p:spPr>
          <a:xfrm>
            <a:off x="9211404" y="3989140"/>
            <a:ext cx="1248787" cy="590550"/>
          </a:xfrm>
          <a:prstGeom prst="wedgeRoundRectCallout">
            <a:avLst>
              <a:gd name="adj1" fmla="val -49680"/>
              <a:gd name="adj2" fmla="val 13869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 Dropped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1897046" y="5382126"/>
            <a:ext cx="1248787" cy="457200"/>
          </a:xfrm>
          <a:prstGeom prst="wedgeRoundRectCallout">
            <a:avLst>
              <a:gd name="adj1" fmla="val 82008"/>
              <a:gd name="adj2" fmla="val -481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Dropped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667869" y="4513240"/>
            <a:ext cx="20421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C- Compromised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H- Honest Relay</a:t>
            </a:r>
          </a:p>
        </p:txBody>
      </p:sp>
      <p:sp>
        <p:nvSpPr>
          <p:cNvPr id="29" name="Left-Right Arrow 28"/>
          <p:cNvSpPr/>
          <p:nvPr/>
        </p:nvSpPr>
        <p:spPr>
          <a:xfrm rot="21113493">
            <a:off x="2536060" y="2731432"/>
            <a:ext cx="1548570" cy="75565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30" name="Left-Right Arrow 29"/>
          <p:cNvSpPr/>
          <p:nvPr/>
        </p:nvSpPr>
        <p:spPr>
          <a:xfrm rot="20586162">
            <a:off x="4790137" y="2272899"/>
            <a:ext cx="774285" cy="105559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 rot="1132629">
            <a:off x="5989401" y="2293358"/>
            <a:ext cx="918387" cy="105986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32" name="Left-Right Arrow 31"/>
          <p:cNvSpPr/>
          <p:nvPr/>
        </p:nvSpPr>
        <p:spPr>
          <a:xfrm>
            <a:off x="7538429" y="2553023"/>
            <a:ext cx="2086637" cy="118832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3" name="Picture 32" descr="1713492435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20948" y="23111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1713492435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52628" y="2314239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9022" y="2977852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7505" y="2765926"/>
            <a:ext cx="533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156331" y="3723651"/>
            <a:ext cx="119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Dropped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93074" y="2119596"/>
            <a:ext cx="1195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Circuit</a:t>
            </a:r>
          </a:p>
        </p:txBody>
      </p:sp>
      <p:sp>
        <p:nvSpPr>
          <p:cNvPr id="46" name="Left-Right Arrow 45"/>
          <p:cNvSpPr/>
          <p:nvPr/>
        </p:nvSpPr>
        <p:spPr>
          <a:xfrm rot="601738">
            <a:off x="2476906" y="3103591"/>
            <a:ext cx="2338347" cy="107507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47" name="Left-Right Arrow 46"/>
          <p:cNvSpPr/>
          <p:nvPr/>
        </p:nvSpPr>
        <p:spPr>
          <a:xfrm rot="20586162">
            <a:off x="5247822" y="3066647"/>
            <a:ext cx="774285" cy="105559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48" name="Left-Right Arrow 47"/>
          <p:cNvSpPr/>
          <p:nvPr/>
        </p:nvSpPr>
        <p:spPr>
          <a:xfrm rot="388749" flipV="1">
            <a:off x="6469588" y="3070810"/>
            <a:ext cx="1397794" cy="99959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49" name="Left-Right Arrow 48"/>
          <p:cNvSpPr/>
          <p:nvPr/>
        </p:nvSpPr>
        <p:spPr>
          <a:xfrm rot="21051170">
            <a:off x="8400371" y="2848812"/>
            <a:ext cx="1279160" cy="111034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EEEF1-5033-CF40-A26C-5F8A619BBD19}"/>
              </a:ext>
            </a:extLst>
          </p:cNvPr>
          <p:cNvSpPr txBox="1"/>
          <p:nvPr/>
        </p:nvSpPr>
        <p:spPr>
          <a:xfrm>
            <a:off x="3008591" y="1037696"/>
            <a:ext cx="5593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Drop circuits that can’t be compromised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CFCDF-E587-4D4C-8180-24915BCA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25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08"/>
    </mc:Choice>
    <mc:Fallback xmlns="">
      <p:transition spd="slow" advTm="6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2" grpId="0"/>
      <p:bldP spid="37" grpId="0"/>
      <p:bldP spid="46" grpId="0" animBg="1"/>
      <p:bldP spid="47" grpId="0" animBg="1"/>
      <p:bldP spid="48" grpId="0" animBg="1"/>
      <p:bldP spid="4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55FE08-7CE7-8241-8C07-E7B268AA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43" y="3239237"/>
            <a:ext cx="7848600" cy="279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6571" y="328202"/>
            <a:ext cx="8798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Confirmation Techniques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43F6D4-FEE6-AD4B-9E1F-115D35146D86}"/>
              </a:ext>
            </a:extLst>
          </p:cNvPr>
          <p:cNvSpPr/>
          <p:nvPr/>
        </p:nvSpPr>
        <p:spPr>
          <a:xfrm>
            <a:off x="677779" y="1398538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Congestion and denial-of-service attacks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Attack a Tor relay, see if circuit slows down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Throughput attacks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Latency leaks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Website fingerprinting </a:t>
            </a:r>
          </a:p>
        </p:txBody>
      </p:sp>
    </p:spTree>
    <p:extLst>
      <p:ext uri="{BB962C8B-B14F-4D97-AF65-F5344CB8AC3E}">
        <p14:creationId xmlns:p14="http://schemas.microsoft.com/office/powerpoint/2010/main" val="2852340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66188119-26F5-AF46-BE3E-A86E779E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241300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 load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33C5-09B4-244D-BE5C-C13104C25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863"/>
            <a:ext cx="10515600" cy="4351338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Adversaries only need an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of traffic load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Possible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 clogging attacks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 inject pattern at corrupt server, and trace through indirect load estimation.</a:t>
            </a:r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164F201D-4849-FF4C-8CF3-8573A3EA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48611"/>
            <a:ext cx="6553200" cy="2833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ACE5E-A883-3346-8265-E4DF34AA4E3E}"/>
              </a:ext>
            </a:extLst>
          </p:cNvPr>
          <p:cNvSpPr txBox="1"/>
          <p:nvPr/>
        </p:nvSpPr>
        <p:spPr>
          <a:xfrm>
            <a:off x="1524000" y="6279148"/>
            <a:ext cx="790133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Steven J. Murdoch, 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</a:rPr>
              <a:t>George Danezis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: Low-Cost Traffic Analysis of Tor. IEEE Symposium on Security and Privacy 2005: 183-195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7C4FE-740D-C04E-91DC-2CA1A172BCEE}"/>
              </a:ext>
            </a:extLst>
          </p:cNvPr>
          <p:cNvSpPr/>
          <p:nvPr/>
        </p:nvSpPr>
        <p:spPr>
          <a:xfrm>
            <a:off x="8075613" y="3248611"/>
            <a:ext cx="1441450" cy="11509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6C33BC-26DC-664A-A6FF-CA897C328C53}"/>
              </a:ext>
            </a:extLst>
          </p:cNvPr>
          <p:cNvSpPr/>
          <p:nvPr/>
        </p:nvSpPr>
        <p:spPr>
          <a:xfrm>
            <a:off x="5375275" y="5017086"/>
            <a:ext cx="1441450" cy="115252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A4962-4E11-334C-97DA-AC909469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03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6C015E14-3623-1A43-A355-A5AC53A9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 problems: website fingerprinting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0B462-7F2E-B247-A8A4-0E4B9AC0D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Tor does not significantly disrupt the timing, volume and dynamics of web browsing streams.</a:t>
            </a:r>
          </a:p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Website fingerprinting uses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to guess which web page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being loaded through tor.</a:t>
            </a:r>
          </a:p>
          <a:p>
            <a:pPr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works well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even against delaying, cover and other defences.</a:t>
            </a:r>
          </a:p>
          <a:p>
            <a:pPr marL="0" indent="0">
              <a:buNone/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18E9B-97D2-8442-9A3F-2E722BBA99D6}"/>
              </a:ext>
            </a:extLst>
          </p:cNvPr>
          <p:cNvSpPr txBox="1"/>
          <p:nvPr/>
        </p:nvSpPr>
        <p:spPr>
          <a:xfrm>
            <a:off x="1390902" y="6311900"/>
            <a:ext cx="90011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Jamie Hayes, 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</a:rPr>
              <a:t>George Danezis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: k-fingerprinting: A Robust Scalable Website Fingerprinting Technique. USENIX Security Symposium 2016: 1187-1203</a:t>
            </a:r>
          </a:p>
        </p:txBody>
      </p:sp>
      <p:pic>
        <p:nvPicPr>
          <p:cNvPr id="24581" name="Picture 4">
            <a:extLst>
              <a:ext uri="{FF2B5EF4-FFF2-40B4-BE49-F238E27FC236}">
                <a16:creationId xmlns:a16="http://schemas.microsoft.com/office/drawing/2014/main" id="{230B3BAB-3331-5B48-B037-5B38AE7F2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26" y="4379913"/>
            <a:ext cx="7280275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EDF0CB-AFFB-294B-97E8-5CFB4D64EE48}"/>
              </a:ext>
            </a:extLst>
          </p:cNvPr>
          <p:cNvSpPr/>
          <p:nvPr/>
        </p:nvSpPr>
        <p:spPr>
          <a:xfrm>
            <a:off x="3261517" y="3634373"/>
            <a:ext cx="7843629" cy="44433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93F99-C62E-964E-A5A6-9168ADE2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32D00A59-D093-FC4A-8774-8A177D3C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features allow fingerprinting?</a:t>
            </a:r>
          </a:p>
        </p:txBody>
      </p:sp>
      <p:pic>
        <p:nvPicPr>
          <p:cNvPr id="25603" name="Content Placeholder 5">
            <a:extLst>
              <a:ext uri="{FF2B5EF4-FFF2-40B4-BE49-F238E27FC236}">
                <a16:creationId xmlns:a16="http://schemas.microsoft.com/office/drawing/2014/main" id="{B3666364-E0C0-D140-9546-398D69174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884" y="2247398"/>
            <a:ext cx="5377113" cy="4087749"/>
          </a:xfrm>
        </p:spPr>
      </p:pic>
      <p:pic>
        <p:nvPicPr>
          <p:cNvPr id="25604" name="Content Placeholder 6">
            <a:extLst>
              <a:ext uri="{FF2B5EF4-FFF2-40B4-BE49-F238E27FC236}">
                <a16:creationId xmlns:a16="http://schemas.microsoft.com/office/drawing/2014/main" id="{B892EE2B-2F2F-6C46-95B8-666E8E59F2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9800" y="2382337"/>
            <a:ext cx="5304318" cy="3664052"/>
          </a:xfrm>
        </p:spPr>
      </p:pic>
      <p:sp>
        <p:nvSpPr>
          <p:cNvPr id="25605" name="TextBox 7">
            <a:extLst>
              <a:ext uri="{FF2B5EF4-FFF2-40B4-BE49-F238E27FC236}">
                <a16:creationId xmlns:a16="http://schemas.microsoft.com/office/drawing/2014/main" id="{2DCB41EE-4F7D-684B-8D40-78000B128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322" y="1645741"/>
            <a:ext cx="88120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400" dirty="0"/>
              <a:t>Random forest classifier allows for feature importance analysis.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9E743-5A73-6243-868D-E48C6440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3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38644995-EBA2-BB48-9D43-71ADBE647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226" y="342829"/>
            <a:ext cx="8903544" cy="822789"/>
          </a:xfrm>
          <a:ln/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  <a:tab pos="411389" algn="l"/>
                <a:tab pos="822777" algn="l"/>
                <a:tab pos="1234166" algn="l"/>
                <a:tab pos="1645554" algn="l"/>
                <a:tab pos="2056943" algn="l"/>
                <a:tab pos="2468331" algn="l"/>
                <a:tab pos="2879720" algn="l"/>
                <a:tab pos="3291108" algn="l"/>
                <a:tab pos="3702497" algn="l"/>
                <a:tab pos="4113886" algn="l"/>
                <a:tab pos="4525274" algn="l"/>
                <a:tab pos="4936663" algn="l"/>
                <a:tab pos="5348051" algn="l"/>
                <a:tab pos="5759440" algn="l"/>
                <a:tab pos="6170828" algn="l"/>
                <a:tab pos="6582217" algn="l"/>
                <a:tab pos="6993606" algn="l"/>
                <a:tab pos="7404994" algn="l"/>
                <a:tab pos="7816383" algn="l"/>
                <a:tab pos="8227771" algn="l"/>
                <a:tab pos="8467748" algn="l"/>
              </a:tabLst>
            </a:pPr>
            <a:r>
              <a:rPr lang="en-US" altLang="en-US" sz="3869" b="1" dirty="0">
                <a:solidFill>
                  <a:srgbClr val="FF0000"/>
                </a:solidFill>
                <a:latin typeface="Arial" panose="020B0604020202020204" pitchFamily="34" charset="0"/>
              </a:rPr>
              <a:t>DNS Leaks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24768978-454B-8A4C-8927-C25AB4697BC3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13611" y="1645577"/>
            <a:ext cx="5363114" cy="493673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rtlCol="0">
            <a:normAutofit/>
          </a:bodyPr>
          <a:lstStyle/>
          <a:p>
            <a:pPr marL="304257" indent="-304257">
              <a:lnSpc>
                <a:spcPct val="95000"/>
              </a:lnSpc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304257" algn="l"/>
                <a:tab pos="405675" algn="l"/>
                <a:tab pos="817063" algn="l"/>
                <a:tab pos="1228452" algn="l"/>
                <a:tab pos="1639841" algn="l"/>
                <a:tab pos="2051229" algn="l"/>
                <a:tab pos="2462618" algn="l"/>
                <a:tab pos="2874006" algn="l"/>
                <a:tab pos="3285395" algn="l"/>
                <a:tab pos="3696783" algn="l"/>
                <a:tab pos="4108172" algn="l"/>
                <a:tab pos="4519560" algn="l"/>
                <a:tab pos="4930949" algn="l"/>
                <a:tab pos="5342338" algn="l"/>
                <a:tab pos="5753726" algn="l"/>
                <a:tab pos="6165115" algn="l"/>
                <a:tab pos="6576503" algn="l"/>
                <a:tab pos="6987892" algn="l"/>
                <a:tab pos="7399280" algn="l"/>
                <a:tab pos="7810669" algn="l"/>
                <a:tab pos="8222057" algn="l"/>
              </a:tabLst>
            </a:pPr>
            <a:r>
              <a:rPr lang="en-US" altLang="en-US" sz="2400" dirty="0">
                <a:latin typeface="Arial" panose="020B0604020202020204" pitchFamily="34" charset="0"/>
              </a:rPr>
              <a:t>DNS requests not sent through Tor network by default</a:t>
            </a:r>
          </a:p>
          <a:p>
            <a:pPr marL="304257" indent="-304257">
              <a:lnSpc>
                <a:spcPct val="95000"/>
              </a:lnSpc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304257" algn="l"/>
                <a:tab pos="405675" algn="l"/>
                <a:tab pos="817063" algn="l"/>
                <a:tab pos="1228452" algn="l"/>
                <a:tab pos="1639841" algn="l"/>
                <a:tab pos="2051229" algn="l"/>
                <a:tab pos="2462618" algn="l"/>
                <a:tab pos="2874006" algn="l"/>
                <a:tab pos="3285395" algn="l"/>
                <a:tab pos="3696783" algn="l"/>
                <a:tab pos="4108172" algn="l"/>
                <a:tab pos="4519560" algn="l"/>
                <a:tab pos="4930949" algn="l"/>
                <a:tab pos="5342338" algn="l"/>
                <a:tab pos="5753726" algn="l"/>
                <a:tab pos="6165115" algn="l"/>
                <a:tab pos="6576503" algn="l"/>
                <a:tab pos="6987892" algn="l"/>
                <a:tab pos="7399280" algn="l"/>
                <a:tab pos="7810669" algn="l"/>
                <a:tab pos="8222057" algn="l"/>
              </a:tabLs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304257" indent="-304257">
              <a:lnSpc>
                <a:spcPct val="95000"/>
              </a:lnSpc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304257" algn="l"/>
                <a:tab pos="405675" algn="l"/>
                <a:tab pos="817063" algn="l"/>
                <a:tab pos="1228452" algn="l"/>
                <a:tab pos="1639841" algn="l"/>
                <a:tab pos="2051229" algn="l"/>
                <a:tab pos="2462618" algn="l"/>
                <a:tab pos="2874006" algn="l"/>
                <a:tab pos="3285395" algn="l"/>
                <a:tab pos="3696783" algn="l"/>
                <a:tab pos="4108172" algn="l"/>
                <a:tab pos="4519560" algn="l"/>
                <a:tab pos="4930949" algn="l"/>
                <a:tab pos="5342338" algn="l"/>
                <a:tab pos="5753726" algn="l"/>
                <a:tab pos="6165115" algn="l"/>
                <a:tab pos="6576503" algn="l"/>
                <a:tab pos="6987892" algn="l"/>
                <a:tab pos="7399280" algn="l"/>
                <a:tab pos="7810669" algn="l"/>
                <a:tab pos="8222057" algn="l"/>
              </a:tabLst>
            </a:pPr>
            <a:r>
              <a:rPr lang="en-US" altLang="en-US" sz="2400" dirty="0">
                <a:latin typeface="Arial" panose="020B0604020202020204" pitchFamily="34" charset="0"/>
              </a:rPr>
              <a:t>Attacker could see what websites are being visited</a:t>
            </a:r>
          </a:p>
          <a:p>
            <a:pPr marL="304257" indent="-304257">
              <a:lnSpc>
                <a:spcPct val="95000"/>
              </a:lnSpc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304257" algn="l"/>
                <a:tab pos="405675" algn="l"/>
                <a:tab pos="817063" algn="l"/>
                <a:tab pos="1228452" algn="l"/>
                <a:tab pos="1639841" algn="l"/>
                <a:tab pos="2051229" algn="l"/>
                <a:tab pos="2462618" algn="l"/>
                <a:tab pos="2874006" algn="l"/>
                <a:tab pos="3285395" algn="l"/>
                <a:tab pos="3696783" algn="l"/>
                <a:tab pos="4108172" algn="l"/>
                <a:tab pos="4519560" algn="l"/>
                <a:tab pos="4930949" algn="l"/>
                <a:tab pos="5342338" algn="l"/>
                <a:tab pos="5753726" algn="l"/>
                <a:tab pos="6165115" algn="l"/>
                <a:tab pos="6576503" algn="l"/>
                <a:tab pos="6987892" algn="l"/>
                <a:tab pos="7399280" algn="l"/>
                <a:tab pos="7810669" algn="l"/>
                <a:tab pos="8222057" algn="l"/>
              </a:tabLs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304257" indent="-304257">
              <a:lnSpc>
                <a:spcPct val="95000"/>
              </a:lnSpc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304257" algn="l"/>
                <a:tab pos="405675" algn="l"/>
                <a:tab pos="817063" algn="l"/>
                <a:tab pos="1228452" algn="l"/>
                <a:tab pos="1639841" algn="l"/>
                <a:tab pos="2051229" algn="l"/>
                <a:tab pos="2462618" algn="l"/>
                <a:tab pos="2874006" algn="l"/>
                <a:tab pos="3285395" algn="l"/>
                <a:tab pos="3696783" algn="l"/>
                <a:tab pos="4108172" algn="l"/>
                <a:tab pos="4519560" algn="l"/>
                <a:tab pos="4930949" algn="l"/>
                <a:tab pos="5342338" algn="l"/>
                <a:tab pos="5753726" algn="l"/>
                <a:tab pos="6165115" algn="l"/>
                <a:tab pos="6576503" algn="l"/>
                <a:tab pos="6987892" algn="l"/>
                <a:tab pos="7399280" algn="l"/>
                <a:tab pos="7810669" algn="l"/>
                <a:tab pos="8222057" algn="l"/>
              </a:tabLst>
            </a:pPr>
            <a:r>
              <a:rPr lang="en-US" altLang="en-US" sz="2400" dirty="0">
                <a:latin typeface="Arial" panose="020B0604020202020204" pitchFamily="34" charset="0"/>
              </a:rPr>
              <a:t>external software such as </a:t>
            </a:r>
            <a:r>
              <a:rPr lang="en-US" altLang="en-US" sz="2400" dirty="0" err="1">
                <a:latin typeface="Arial" panose="020B0604020202020204" pitchFamily="34" charset="0"/>
              </a:rPr>
              <a:t>Foxyproxy</a:t>
            </a:r>
            <a:r>
              <a:rPr lang="en-US" altLang="en-US" sz="2400" dirty="0">
                <a:latin typeface="Arial" panose="020B0604020202020204" pitchFamily="34" charset="0"/>
              </a:rPr>
              <a:t> and </a:t>
            </a:r>
            <a:r>
              <a:rPr lang="en-US" altLang="en-US" sz="2400" dirty="0" err="1">
                <a:latin typeface="Arial" panose="020B0604020202020204" pitchFamily="34" charset="0"/>
              </a:rPr>
              <a:t>Privoxy</a:t>
            </a:r>
            <a:r>
              <a:rPr lang="en-US" altLang="en-US" sz="2400" dirty="0">
                <a:latin typeface="Arial" panose="020B0604020202020204" pitchFamily="34" charset="0"/>
              </a:rPr>
              <a:t> can be used to route DNS requests through tor network, but this is _not_ default behavior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E2CD5A4A-CC01-C044-A931-84C38DFA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93" y="342829"/>
            <a:ext cx="2882617" cy="617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AF137-63E4-D64A-B6E7-B9F85009B4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2C0496-DA45-7044-B0CB-8EBD67AEB706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001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DA42DB88-6554-0F40-AEBC-6C46BDEE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many more problems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DB09-482B-E243-AE2A-896F61749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Traffic analysis:</a:t>
            </a:r>
          </a:p>
          <a:p>
            <a:pPr lvl="1"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Sampling attacks</a:t>
            </a:r>
          </a:p>
          <a:p>
            <a:pPr lvl="1"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IX, AS sampling &amp; BGP rerouting attacks</a:t>
            </a:r>
          </a:p>
          <a:p>
            <a:pPr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conclusion: Tor is great if you want to hide from a relatively weak adversary. Not so great against more powerful adversaries…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D75B69-90B9-7741-8671-52E7CA43CFFF}"/>
              </a:ext>
            </a:extLst>
          </p:cNvPr>
          <p:cNvSpPr/>
          <p:nvPr/>
        </p:nvSpPr>
        <p:spPr>
          <a:xfrm>
            <a:off x="673768" y="3826042"/>
            <a:ext cx="10130590" cy="168918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64CD3-C217-3242-AAD8-EF71C2CF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15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394"/>
            <a:ext cx="10515600" cy="385466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Introduced Tor </a:t>
            </a:r>
          </a:p>
          <a:p>
            <a:pPr>
              <a:buFont typeface="Wingdings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Lots more work in anonymous communications 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Dozens of other proposed systems </a:t>
            </a:r>
          </a:p>
          <a:p>
            <a:pPr lvl="2">
              <a:buFont typeface="Wingdings" charset="2"/>
              <a:buChar char="v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Tarzan,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Bluemoon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, etc. 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Many offer much stronger anonymity than Tor 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… however, performance is often a problem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6FDB-379E-6644-BF18-5AA5854BF06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87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Anonymous P2P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Goal: enable censorship resistant, anonymous communication and file storage 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Content is generated anonymously 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Content is stored anonymously 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Content is highly distributed and replicated, making it difficult to destroy </a:t>
            </a:r>
          </a:p>
          <a:p>
            <a:pPr lvl="1"/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>
              <a:buFont typeface="Wingdings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Examples </a:t>
            </a:r>
          </a:p>
          <a:p>
            <a:pPr lvl="1"/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FreeNet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/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GNUnet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6FDB-379E-6644-BF18-5AA5854BF061}" type="slidenum">
              <a:rPr lang="en-US" smtClean="0"/>
              <a:t>48</a:t>
            </a:fld>
            <a:endParaRPr lang="en-US"/>
          </a:p>
        </p:txBody>
      </p:sp>
      <p:pic>
        <p:nvPicPr>
          <p:cNvPr id="4098" name="Picture 2" descr="mage result for fre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716026"/>
            <a:ext cx="1655379" cy="111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ge result for gnu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25" y="5628290"/>
            <a:ext cx="1057069" cy="109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368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1434" y="1965362"/>
            <a:ext cx="1138520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Mid-term exam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Date Oct. 01, 2020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Through Moodle (be available for fixed time)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During class time (1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hr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15min)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DE students if possible try to do it during class time. If not possible contact me.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154" y="664093"/>
            <a:ext cx="2662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Logistics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3881BC0-7115-8B41-A937-3ED327FF4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Onion Routing</a:t>
            </a:r>
          </a:p>
        </p:txBody>
      </p:sp>
      <p:sp>
        <p:nvSpPr>
          <p:cNvPr id="13315" name="Content Placeholder 30">
            <a:extLst>
              <a:ext uri="{FF2B5EF4-FFF2-40B4-BE49-F238E27FC236}">
                <a16:creationId xmlns:a16="http://schemas.microsoft.com/office/drawing/2014/main" id="{DEE96733-132F-7341-AD8A-A037BA93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029200"/>
            <a:ext cx="8178800" cy="15240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Sender chooses a sequence of routers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Some may be honest, some controlled by attacker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Sender controls the length of the path</a:t>
            </a:r>
          </a:p>
        </p:txBody>
      </p:sp>
      <p:sp>
        <p:nvSpPr>
          <p:cNvPr id="13317" name="Oval 3">
            <a:extLst>
              <a:ext uri="{FF2B5EF4-FFF2-40B4-BE49-F238E27FC236}">
                <a16:creationId xmlns:a16="http://schemas.microsoft.com/office/drawing/2014/main" id="{EF95C29D-46FE-FC42-A222-014220515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057400"/>
            <a:ext cx="762000" cy="762000"/>
          </a:xfrm>
          <a:prstGeom prst="ellipse">
            <a:avLst/>
          </a:prstGeom>
          <a:noFill/>
          <a:ln w="28575">
            <a:solidFill>
              <a:srgbClr val="FFB7E7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B7E7"/>
                </a:solidFill>
                <a:latin typeface="Verdana" panose="020B0604030504040204" pitchFamily="34" charset="0"/>
              </a:rPr>
              <a:t>R</a:t>
            </a:r>
            <a:endParaRPr lang="en-US" altLang="en-US" sz="3600" baseline="-25000">
              <a:solidFill>
                <a:srgbClr val="FFB7E7"/>
              </a:solidFill>
              <a:latin typeface="Verdana" panose="020B0604030504040204" pitchFamily="34" charset="0"/>
            </a:endParaRPr>
          </a:p>
        </p:txBody>
      </p:sp>
      <p:sp>
        <p:nvSpPr>
          <p:cNvPr id="13318" name="Oval 4">
            <a:extLst>
              <a:ext uri="{FF2B5EF4-FFF2-40B4-BE49-F238E27FC236}">
                <a16:creationId xmlns:a16="http://schemas.microsoft.com/office/drawing/2014/main" id="{F8165F2F-4642-4B4B-B1E3-B30B94F38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905000"/>
            <a:ext cx="762000" cy="762000"/>
          </a:xfrm>
          <a:prstGeom prst="ellips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latin typeface="Verdana" panose="020B0604030504040204" pitchFamily="34" charset="0"/>
              </a:rPr>
              <a:t>R</a:t>
            </a:r>
            <a:r>
              <a:rPr lang="en-US" altLang="en-US" sz="3600" baseline="-25000">
                <a:latin typeface="Verdana" panose="020B0604030504040204" pitchFamily="34" charset="0"/>
              </a:rPr>
              <a:t>4</a:t>
            </a:r>
          </a:p>
        </p:txBody>
      </p:sp>
      <p:sp>
        <p:nvSpPr>
          <p:cNvPr id="13319" name="Oval 5">
            <a:extLst>
              <a:ext uri="{FF2B5EF4-FFF2-40B4-BE49-F238E27FC236}">
                <a16:creationId xmlns:a16="http://schemas.microsoft.com/office/drawing/2014/main" id="{FFF42705-7D73-6647-A4F6-019E169A4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743200"/>
            <a:ext cx="762000" cy="762000"/>
          </a:xfrm>
          <a:prstGeom prst="ellips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latin typeface="Verdana" panose="020B0604030504040204" pitchFamily="34" charset="0"/>
              </a:rPr>
              <a:t>R</a:t>
            </a:r>
            <a:r>
              <a:rPr lang="en-US" altLang="en-US" sz="3600" baseline="-25000">
                <a:latin typeface="Verdana" panose="020B0604030504040204" pitchFamily="34" charset="0"/>
              </a:rPr>
              <a:t>1</a:t>
            </a:r>
          </a:p>
        </p:txBody>
      </p:sp>
      <p:sp>
        <p:nvSpPr>
          <p:cNvPr id="13320" name="Oval 6">
            <a:extLst>
              <a:ext uri="{FF2B5EF4-FFF2-40B4-BE49-F238E27FC236}">
                <a16:creationId xmlns:a16="http://schemas.microsoft.com/office/drawing/2014/main" id="{15F57EC3-8C15-F249-97AC-3EDCF6F33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76600"/>
            <a:ext cx="762000" cy="762000"/>
          </a:xfrm>
          <a:prstGeom prst="ellips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latin typeface="Verdana" panose="020B0604030504040204" pitchFamily="34" charset="0"/>
              </a:rPr>
              <a:t>R</a:t>
            </a:r>
            <a:r>
              <a:rPr lang="en-US" altLang="en-US" sz="3600" baseline="-25000">
                <a:latin typeface="Verdana" panose="020B0604030504040204" pitchFamily="34" charset="0"/>
              </a:rPr>
              <a:t>2</a:t>
            </a:r>
          </a:p>
        </p:txBody>
      </p:sp>
      <p:sp>
        <p:nvSpPr>
          <p:cNvPr id="13321" name="Oval 7">
            <a:extLst>
              <a:ext uri="{FF2B5EF4-FFF2-40B4-BE49-F238E27FC236}">
                <a16:creationId xmlns:a16="http://schemas.microsoft.com/office/drawing/2014/main" id="{C0EC8679-193C-4048-BFD7-7380FF7A2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17526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Verdana" panose="020B0604030504040204" pitchFamily="34" charset="0"/>
              </a:rPr>
              <a:t>R</a:t>
            </a:r>
            <a:endParaRPr lang="en-US" altLang="en-US" sz="3600" baseline="-2500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13322" name="Oval 8">
            <a:extLst>
              <a:ext uri="{FF2B5EF4-FFF2-40B4-BE49-F238E27FC236}">
                <a16:creationId xmlns:a16="http://schemas.microsoft.com/office/drawing/2014/main" id="{E8F60F29-C8DD-5B4E-90B0-2CC5BC4E0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590800"/>
            <a:ext cx="762000" cy="762000"/>
          </a:xfrm>
          <a:prstGeom prst="ellipse">
            <a:avLst/>
          </a:prstGeom>
          <a:noFill/>
          <a:ln w="28575">
            <a:solidFill>
              <a:srgbClr val="FFB7E7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B7E7"/>
                </a:solidFill>
                <a:latin typeface="Verdana" panose="020B0604030504040204" pitchFamily="34" charset="0"/>
              </a:rPr>
              <a:t>R</a:t>
            </a:r>
            <a:endParaRPr lang="en-US" altLang="en-US" sz="3600" baseline="-25000">
              <a:solidFill>
                <a:srgbClr val="FFB7E7"/>
              </a:solidFill>
              <a:latin typeface="Verdana" panose="020B0604030504040204" pitchFamily="34" charset="0"/>
            </a:endParaRPr>
          </a:p>
        </p:txBody>
      </p:sp>
      <p:sp>
        <p:nvSpPr>
          <p:cNvPr id="13323" name="Oval 9">
            <a:extLst>
              <a:ext uri="{FF2B5EF4-FFF2-40B4-BE49-F238E27FC236}">
                <a16:creationId xmlns:a16="http://schemas.microsoft.com/office/drawing/2014/main" id="{06CBC400-B685-D445-9B88-0774E222B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3622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Verdana" panose="020B0604030504040204" pitchFamily="34" charset="0"/>
              </a:rPr>
              <a:t>R</a:t>
            </a:r>
            <a:r>
              <a:rPr lang="en-US" altLang="en-US" sz="3600" baseline="-25000">
                <a:solidFill>
                  <a:srgbClr val="FF0000"/>
                </a:solidFill>
                <a:latin typeface="Verdana" panose="020B0604030504040204" pitchFamily="34" charset="0"/>
              </a:rPr>
              <a:t>3</a:t>
            </a:r>
          </a:p>
        </p:txBody>
      </p:sp>
      <p:sp>
        <p:nvSpPr>
          <p:cNvPr id="13324" name="AutoShape 10">
            <a:extLst>
              <a:ext uri="{FF2B5EF4-FFF2-40B4-BE49-F238E27FC236}">
                <a16:creationId xmlns:a16="http://schemas.microsoft.com/office/drawing/2014/main" id="{A7745B5D-AD71-CB48-BBE8-E899F099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5201" y="4137026"/>
            <a:ext cx="836613" cy="51117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Bob</a:t>
            </a:r>
          </a:p>
        </p:txBody>
      </p:sp>
      <p:sp>
        <p:nvSpPr>
          <p:cNvPr id="13325" name="Oval 11">
            <a:extLst>
              <a:ext uri="{FF2B5EF4-FFF2-40B4-BE49-F238E27FC236}">
                <a16:creationId xmlns:a16="http://schemas.microsoft.com/office/drawing/2014/main" id="{FB715CB2-A256-664E-A084-806ABFCD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9050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Verdana" panose="020B0604030504040204" pitchFamily="34" charset="0"/>
              </a:rPr>
              <a:t>R</a:t>
            </a:r>
            <a:endParaRPr lang="en-US" altLang="en-US" sz="3600" baseline="-2500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13326" name="Oval 12">
            <a:extLst>
              <a:ext uri="{FF2B5EF4-FFF2-40B4-BE49-F238E27FC236}">
                <a16:creationId xmlns:a16="http://schemas.microsoft.com/office/drawing/2014/main" id="{CF1F530A-6A5B-A346-B8B8-50656E941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886200"/>
            <a:ext cx="762000" cy="762000"/>
          </a:xfrm>
          <a:prstGeom prst="ellipse">
            <a:avLst/>
          </a:prstGeom>
          <a:noFill/>
          <a:ln w="28575">
            <a:solidFill>
              <a:srgbClr val="FFB7E7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B7E7"/>
                </a:solidFill>
                <a:latin typeface="Verdana" panose="020B0604030504040204" pitchFamily="34" charset="0"/>
              </a:rPr>
              <a:t>R</a:t>
            </a:r>
            <a:endParaRPr lang="en-US" altLang="en-US" sz="3600" baseline="-25000">
              <a:solidFill>
                <a:srgbClr val="FFB7E7"/>
              </a:solidFill>
              <a:latin typeface="Verdana" panose="020B0604030504040204" pitchFamily="34" charset="0"/>
            </a:endParaRPr>
          </a:p>
        </p:txBody>
      </p:sp>
      <p:sp>
        <p:nvSpPr>
          <p:cNvPr id="13327" name="Oval 13">
            <a:extLst>
              <a:ext uri="{FF2B5EF4-FFF2-40B4-BE49-F238E27FC236}">
                <a16:creationId xmlns:a16="http://schemas.microsoft.com/office/drawing/2014/main" id="{7B87D136-BCE0-3E43-AEBF-933A3E704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048000"/>
            <a:ext cx="762000" cy="762000"/>
          </a:xfrm>
          <a:prstGeom prst="ellipse">
            <a:avLst/>
          </a:prstGeom>
          <a:noFill/>
          <a:ln w="28575">
            <a:solidFill>
              <a:srgbClr val="FFB7E7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B7E7"/>
                </a:solidFill>
                <a:latin typeface="Verdana" panose="020B0604030504040204" pitchFamily="34" charset="0"/>
              </a:rPr>
              <a:t>R</a:t>
            </a:r>
            <a:endParaRPr lang="en-US" altLang="en-US" sz="3600" baseline="-25000">
              <a:solidFill>
                <a:srgbClr val="FFB7E7"/>
              </a:solidFill>
              <a:latin typeface="Verdana" panose="020B0604030504040204" pitchFamily="34" charset="0"/>
            </a:endParaRPr>
          </a:p>
        </p:txBody>
      </p:sp>
      <p:sp>
        <p:nvSpPr>
          <p:cNvPr id="13328" name="Line 14">
            <a:extLst>
              <a:ext uri="{FF2B5EF4-FFF2-40B4-BE49-F238E27FC236}">
                <a16:creationId xmlns:a16="http://schemas.microsoft.com/office/drawing/2014/main" id="{875F4D62-2B68-054B-B920-08A4D205C6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1400" y="3352800"/>
            <a:ext cx="457200" cy="228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9" name="Line 15">
            <a:extLst>
              <a:ext uri="{FF2B5EF4-FFF2-40B4-BE49-F238E27FC236}">
                <a16:creationId xmlns:a16="http://schemas.microsoft.com/office/drawing/2014/main" id="{A6F3BBD2-09C3-904B-96CF-DFFA8C498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3200400"/>
            <a:ext cx="609600" cy="228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0" name="Line 16">
            <a:extLst>
              <a:ext uri="{FF2B5EF4-FFF2-40B4-BE49-F238E27FC236}">
                <a16:creationId xmlns:a16="http://schemas.microsoft.com/office/drawing/2014/main" id="{260C2F48-181E-A240-A3EE-929E138E99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3048000"/>
            <a:ext cx="533400" cy="304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1" name="Line 17">
            <a:extLst>
              <a:ext uri="{FF2B5EF4-FFF2-40B4-BE49-F238E27FC236}">
                <a16:creationId xmlns:a16="http://schemas.microsoft.com/office/drawing/2014/main" id="{5FB43E3C-A03D-3140-8802-44FBA7719D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2438400"/>
            <a:ext cx="533400" cy="304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18">
            <a:extLst>
              <a:ext uri="{FF2B5EF4-FFF2-40B4-BE49-F238E27FC236}">
                <a16:creationId xmlns:a16="http://schemas.microsoft.com/office/drawing/2014/main" id="{887BF834-A7F9-0146-80C2-30B680380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590800"/>
            <a:ext cx="838200" cy="15240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Text Box 20">
            <a:extLst>
              <a:ext uri="{FF2B5EF4-FFF2-40B4-BE49-F238E27FC236}">
                <a16:creationId xmlns:a16="http://schemas.microsoft.com/office/drawing/2014/main" id="{A6E79CDA-04F7-8E43-8546-6F0E32977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575" y="1066800"/>
            <a:ext cx="38227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sym typeface="Webdings" pitchFamily="2" charset="2"/>
              </a:rPr>
              <a:t>[Reed, Syverson, Goldschlag  1997]</a:t>
            </a: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3334" name="AutoShape 21">
            <a:extLst>
              <a:ext uri="{FF2B5EF4-FFF2-40B4-BE49-F238E27FC236}">
                <a16:creationId xmlns:a16="http://schemas.microsoft.com/office/drawing/2014/main" id="{DF774841-1AC9-FF4F-8DE4-A7B04855F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4" y="3581401"/>
            <a:ext cx="954087" cy="51117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Alice</a:t>
            </a:r>
          </a:p>
        </p:txBody>
      </p:sp>
      <p:pic>
        <p:nvPicPr>
          <p:cNvPr id="13335" name="Picture 22" descr="j0139031">
            <a:extLst>
              <a:ext uri="{FF2B5EF4-FFF2-40B4-BE49-F238E27FC236}">
                <a16:creationId xmlns:a16="http://schemas.microsoft.com/office/drawing/2014/main" id="{5C207696-FC69-E042-8BD9-47CDB349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33600"/>
            <a:ext cx="387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23" descr="j0139031">
            <a:extLst>
              <a:ext uri="{FF2B5EF4-FFF2-40B4-BE49-F238E27FC236}">
                <a16:creationId xmlns:a16="http://schemas.microsoft.com/office/drawing/2014/main" id="{8C9DE9EB-55DB-B943-BABA-1B9EACF1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0" y="1524000"/>
            <a:ext cx="387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24" descr="j0139031">
            <a:extLst>
              <a:ext uri="{FF2B5EF4-FFF2-40B4-BE49-F238E27FC236}">
                <a16:creationId xmlns:a16="http://schemas.microsoft.com/office/drawing/2014/main" id="{B1CEA5A2-40D3-304C-8987-B28E4B013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52600"/>
            <a:ext cx="387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4AA5C-B685-7F47-84FC-00A215A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8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DDE02542-BFF5-EF4D-9962-40AA8C032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68261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Establishment</a:t>
            </a:r>
          </a:p>
        </p:txBody>
      </p:sp>
      <p:sp>
        <p:nvSpPr>
          <p:cNvPr id="14340" name="Oval 3">
            <a:extLst>
              <a:ext uri="{FF2B5EF4-FFF2-40B4-BE49-F238E27FC236}">
                <a16:creationId xmlns:a16="http://schemas.microsoft.com/office/drawing/2014/main" id="{4347A1C8-3EB3-5F4A-96DB-CFF99D51B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905000"/>
            <a:ext cx="762000" cy="762000"/>
          </a:xfrm>
          <a:prstGeom prst="ellips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latin typeface="Verdana" panose="020B0604030504040204" pitchFamily="34" charset="0"/>
              </a:rPr>
              <a:t>R</a:t>
            </a:r>
            <a:r>
              <a:rPr lang="en-US" altLang="en-US" sz="3600" baseline="-25000">
                <a:latin typeface="Verdana" panose="020B0604030504040204" pitchFamily="34" charset="0"/>
              </a:rPr>
              <a:t>4</a:t>
            </a:r>
          </a:p>
        </p:txBody>
      </p:sp>
      <p:sp>
        <p:nvSpPr>
          <p:cNvPr id="14341" name="Oval 4">
            <a:extLst>
              <a:ext uri="{FF2B5EF4-FFF2-40B4-BE49-F238E27FC236}">
                <a16:creationId xmlns:a16="http://schemas.microsoft.com/office/drawing/2014/main" id="{BC34B68F-31FB-C14D-8EB7-E5F27660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743200"/>
            <a:ext cx="762000" cy="762000"/>
          </a:xfrm>
          <a:prstGeom prst="ellips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latin typeface="Verdana" panose="020B0604030504040204" pitchFamily="34" charset="0"/>
              </a:rPr>
              <a:t>R</a:t>
            </a:r>
            <a:r>
              <a:rPr lang="en-US" altLang="en-US" sz="3600" baseline="-25000">
                <a:latin typeface="Verdana" panose="020B0604030504040204" pitchFamily="34" charset="0"/>
              </a:rPr>
              <a:t>1</a:t>
            </a:r>
          </a:p>
        </p:txBody>
      </p:sp>
      <p:sp>
        <p:nvSpPr>
          <p:cNvPr id="14342" name="Oval 5">
            <a:extLst>
              <a:ext uri="{FF2B5EF4-FFF2-40B4-BE49-F238E27FC236}">
                <a16:creationId xmlns:a16="http://schemas.microsoft.com/office/drawing/2014/main" id="{ED897E84-7ECA-3741-8B3B-8BBD8734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828800"/>
            <a:ext cx="762000" cy="762000"/>
          </a:xfrm>
          <a:prstGeom prst="ellips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latin typeface="Verdana" panose="020B0604030504040204" pitchFamily="34" charset="0"/>
              </a:rPr>
              <a:t>R</a:t>
            </a:r>
            <a:r>
              <a:rPr lang="en-US" altLang="en-US" sz="3600" baseline="-25000">
                <a:latin typeface="Verdana" panose="020B0604030504040204" pitchFamily="34" charset="0"/>
              </a:rPr>
              <a:t>2</a:t>
            </a:r>
          </a:p>
        </p:txBody>
      </p:sp>
      <p:sp>
        <p:nvSpPr>
          <p:cNvPr id="14343" name="Oval 6">
            <a:extLst>
              <a:ext uri="{FF2B5EF4-FFF2-40B4-BE49-F238E27FC236}">
                <a16:creationId xmlns:a16="http://schemas.microsoft.com/office/drawing/2014/main" id="{3FD492EF-CD9B-7D49-9749-2E757E484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098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Verdana" panose="020B0604030504040204" pitchFamily="34" charset="0"/>
              </a:rPr>
              <a:t>R</a:t>
            </a:r>
            <a:r>
              <a:rPr lang="en-US" altLang="en-US" sz="3600" baseline="-25000">
                <a:solidFill>
                  <a:srgbClr val="FF0000"/>
                </a:solidFill>
                <a:latin typeface="Verdana" panose="020B0604030504040204" pitchFamily="34" charset="0"/>
              </a:rPr>
              <a:t>3</a:t>
            </a:r>
          </a:p>
        </p:txBody>
      </p:sp>
      <p:sp>
        <p:nvSpPr>
          <p:cNvPr id="14344" name="AutoShape 7">
            <a:extLst>
              <a:ext uri="{FF2B5EF4-FFF2-40B4-BE49-F238E27FC236}">
                <a16:creationId xmlns:a16="http://schemas.microsoft.com/office/drawing/2014/main" id="{C716D944-4CD8-684A-AF14-C15676622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789" y="2308226"/>
            <a:ext cx="833437" cy="51117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Bob</a:t>
            </a:r>
          </a:p>
        </p:txBody>
      </p:sp>
      <p:sp>
        <p:nvSpPr>
          <p:cNvPr id="14345" name="Line 8">
            <a:extLst>
              <a:ext uri="{FF2B5EF4-FFF2-40B4-BE49-F238E27FC236}">
                <a16:creationId xmlns:a16="http://schemas.microsoft.com/office/drawing/2014/main" id="{6EFEFCDF-AE4C-4F46-AE0A-E657E01CF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8550" y="2362200"/>
            <a:ext cx="400050" cy="685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" name="Line 9">
            <a:extLst>
              <a:ext uri="{FF2B5EF4-FFF2-40B4-BE49-F238E27FC236}">
                <a16:creationId xmlns:a16="http://schemas.microsoft.com/office/drawing/2014/main" id="{10960330-8B7C-D54C-8345-C89519F548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2590800"/>
            <a:ext cx="381000" cy="4572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7" name="Line 10">
            <a:extLst>
              <a:ext uri="{FF2B5EF4-FFF2-40B4-BE49-F238E27FC236}">
                <a16:creationId xmlns:a16="http://schemas.microsoft.com/office/drawing/2014/main" id="{CDE4482A-E013-BB49-95AF-C59EA46E38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2209800"/>
            <a:ext cx="381000" cy="152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Line 11">
            <a:extLst>
              <a:ext uri="{FF2B5EF4-FFF2-40B4-BE49-F238E27FC236}">
                <a16:creationId xmlns:a16="http://schemas.microsoft.com/office/drawing/2014/main" id="{02201E15-F7BD-E348-A6C7-FEE34DB724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2492375"/>
            <a:ext cx="685800" cy="152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Line 12">
            <a:extLst>
              <a:ext uri="{FF2B5EF4-FFF2-40B4-BE49-F238E27FC236}">
                <a16:creationId xmlns:a16="http://schemas.microsoft.com/office/drawing/2014/main" id="{96502C9E-37F2-0D4E-AA05-83ECAEB91A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1" y="2362200"/>
            <a:ext cx="360363" cy="228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AutoShape 13">
            <a:extLst>
              <a:ext uri="{FF2B5EF4-FFF2-40B4-BE49-F238E27FC236}">
                <a16:creationId xmlns:a16="http://schemas.microsoft.com/office/drawing/2014/main" id="{2F3ABF52-53BA-CA4F-BEF3-4173AE5CD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133601"/>
            <a:ext cx="954088" cy="51117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Alice</a:t>
            </a:r>
          </a:p>
        </p:txBody>
      </p:sp>
      <p:pic>
        <p:nvPicPr>
          <p:cNvPr id="14351" name="Picture 14" descr="j0139031">
            <a:extLst>
              <a:ext uri="{FF2B5EF4-FFF2-40B4-BE49-F238E27FC236}">
                <a16:creationId xmlns:a16="http://schemas.microsoft.com/office/drawing/2014/main" id="{3F5ADA17-ACA3-BE4E-8891-84FB3A7C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57400"/>
            <a:ext cx="387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2991" name="Rectangle 15">
            <a:extLst>
              <a:ext uri="{FF2B5EF4-FFF2-40B4-BE49-F238E27FC236}">
                <a16:creationId xmlns:a16="http://schemas.microsoft.com/office/drawing/2014/main" id="{3D1A2EA9-94FB-8A46-BAFD-249AADAB7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724400"/>
            <a:ext cx="8763000" cy="3492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{R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,k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}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pk(R</a:t>
            </a:r>
            <a:r>
              <a:rPr lang="en-US" altLang="en-US" sz="1600" baseline="-3600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,{                                                                                               }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en-US" sz="1600" baseline="-3600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</a:p>
        </p:txBody>
      </p:sp>
      <p:sp>
        <p:nvSpPr>
          <p:cNvPr id="1662992" name="Rectangle 16">
            <a:extLst>
              <a:ext uri="{FF2B5EF4-FFF2-40B4-BE49-F238E27FC236}">
                <a16:creationId xmlns:a16="http://schemas.microsoft.com/office/drawing/2014/main" id="{9130AA63-6EBF-024A-8BA5-5081A211D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572000"/>
            <a:ext cx="6858000" cy="3492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{R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,k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}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pk(R</a:t>
            </a:r>
            <a:r>
              <a:rPr lang="en-US" altLang="en-US" sz="1600" baseline="-3600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,{                                                                    }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en-US" sz="1600" baseline="-3600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</a:p>
        </p:txBody>
      </p:sp>
      <p:sp>
        <p:nvSpPr>
          <p:cNvPr id="1662993" name="Rectangle 17">
            <a:extLst>
              <a:ext uri="{FF2B5EF4-FFF2-40B4-BE49-F238E27FC236}">
                <a16:creationId xmlns:a16="http://schemas.microsoft.com/office/drawing/2014/main" id="{8112C820-61E0-0845-8860-39BA0E2C5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406900"/>
            <a:ext cx="4902200" cy="3492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{R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,k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}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pk(R</a:t>
            </a:r>
            <a:r>
              <a:rPr lang="en-US" altLang="en-US" sz="1600" baseline="-3600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,{                                         }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en-US" sz="1600" baseline="-3600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</a:p>
        </p:txBody>
      </p:sp>
      <p:sp>
        <p:nvSpPr>
          <p:cNvPr id="1662994" name="Rectangle 18">
            <a:extLst>
              <a:ext uri="{FF2B5EF4-FFF2-40B4-BE49-F238E27FC236}">
                <a16:creationId xmlns:a16="http://schemas.microsoft.com/office/drawing/2014/main" id="{548368EF-4020-574C-B7DE-9D95D053A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267200"/>
            <a:ext cx="2971800" cy="3492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{B,k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}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pk(R</a:t>
            </a:r>
            <a:r>
              <a:rPr lang="en-US" altLang="en-US" sz="1600" baseline="-36000">
                <a:solidFill>
                  <a:srgbClr val="000000"/>
                </a:solidFill>
                <a:latin typeface="Verdana" panose="020B0604030504040204" pitchFamily="34" charset="0"/>
              </a:rPr>
              <a:t>4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,{               }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k</a:t>
            </a:r>
            <a:r>
              <a:rPr lang="en-US" altLang="en-US" sz="1600" baseline="-36000">
                <a:solidFill>
                  <a:srgbClr val="000000"/>
                </a:solidFill>
                <a:latin typeface="Verdana" panose="020B0604030504040204" pitchFamily="34" charset="0"/>
              </a:rPr>
              <a:t>4</a:t>
            </a:r>
          </a:p>
        </p:txBody>
      </p:sp>
      <p:sp>
        <p:nvSpPr>
          <p:cNvPr id="14356" name="Rectangle 19">
            <a:extLst>
              <a:ext uri="{FF2B5EF4-FFF2-40B4-BE49-F238E27FC236}">
                <a16:creationId xmlns:a16="http://schemas.microsoft.com/office/drawing/2014/main" id="{8410F54F-7DFF-FB44-8740-33B210ACA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4114800"/>
            <a:ext cx="1066800" cy="3492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{M}</a:t>
            </a:r>
            <a:r>
              <a:rPr lang="en-US" altLang="en-US" sz="1600" baseline="-25000">
                <a:solidFill>
                  <a:srgbClr val="000000"/>
                </a:solidFill>
                <a:latin typeface="Verdana" panose="020B0604030504040204" pitchFamily="34" charset="0"/>
              </a:rPr>
              <a:t>pk(B)</a:t>
            </a:r>
            <a:endParaRPr lang="en-US" altLang="en-US" sz="1600" baseline="-25000">
              <a:solidFill>
                <a:srgbClr val="000000"/>
              </a:solidFill>
            </a:endParaRPr>
          </a:p>
        </p:txBody>
      </p:sp>
      <p:sp>
        <p:nvSpPr>
          <p:cNvPr id="14357" name="Text Box 20">
            <a:extLst>
              <a:ext uri="{FF2B5EF4-FFF2-40B4-BE49-F238E27FC236}">
                <a16:creationId xmlns:a16="http://schemas.microsoft.com/office/drawing/2014/main" id="{399BAE70-0408-1345-A96E-B7E3F94F8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958" y="5801151"/>
            <a:ext cx="8366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Routing info for each link encrypted with router’s public key</a:t>
            </a: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Each router learns only the identity of the next router</a:t>
            </a:r>
          </a:p>
        </p:txBody>
      </p:sp>
      <p:pic>
        <p:nvPicPr>
          <p:cNvPr id="1662997" name="Picture 21" descr="FD00510_">
            <a:extLst>
              <a:ext uri="{FF2B5EF4-FFF2-40B4-BE49-F238E27FC236}">
                <a16:creationId xmlns:a16="http://schemas.microsoft.com/office/drawing/2014/main" id="{37A156F4-035D-834D-AC50-C86CE8B1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3400426"/>
            <a:ext cx="76041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2998" name="Picture 22" descr="FD00510_">
            <a:extLst>
              <a:ext uri="{FF2B5EF4-FFF2-40B4-BE49-F238E27FC236}">
                <a16:creationId xmlns:a16="http://schemas.microsoft.com/office/drawing/2014/main" id="{A41FC340-1C22-C448-81C5-30ABAF7D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19201"/>
            <a:ext cx="5603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2999" name="Picture 23" descr="FD00510_">
            <a:extLst>
              <a:ext uri="{FF2B5EF4-FFF2-40B4-BE49-F238E27FC236}">
                <a16:creationId xmlns:a16="http://schemas.microsoft.com/office/drawing/2014/main" id="{0CFE9D2D-20AE-DF4C-8A2E-D25AE5B3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4" y="1676401"/>
            <a:ext cx="42703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3000" name="Picture 24" descr="FD00510_">
            <a:extLst>
              <a:ext uri="{FF2B5EF4-FFF2-40B4-BE49-F238E27FC236}">
                <a16:creationId xmlns:a16="http://schemas.microsoft.com/office/drawing/2014/main" id="{351A6024-EAB9-084C-8ADA-A9D3C30F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00200"/>
            <a:ext cx="268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3001" name="Picture 25" descr="FD00510_">
            <a:extLst>
              <a:ext uri="{FF2B5EF4-FFF2-40B4-BE49-F238E27FC236}">
                <a16:creationId xmlns:a16="http://schemas.microsoft.com/office/drawing/2014/main" id="{A73075E7-8A86-AA49-9EF2-7ED82C54B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188" y="2057400"/>
            <a:ext cx="2016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A27ED-B39C-904C-B86F-6E92EBE7664B}"/>
              </a:ext>
            </a:extLst>
          </p:cNvPr>
          <p:cNvSpPr txBox="1"/>
          <p:nvPr/>
        </p:nvSpPr>
        <p:spPr>
          <a:xfrm>
            <a:off x="7467600" y="5130740"/>
            <a:ext cx="4121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are keys to be used to respond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68406-7359-C541-8F6E-5E2BD4DB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2991" grpId="0" animBg="1"/>
      <p:bldP spid="1662992" grpId="0" animBg="1"/>
      <p:bldP spid="1662993" grpId="0" animBg="1"/>
      <p:bldP spid="16629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DD4408B0-AA7D-1541-A349-DDC4537BF3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6169" y="106362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Basic </a:t>
            </a:r>
            <a:r>
              <a:rPr lang="en-US" alt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Mixnets</a:t>
            </a:r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000C92BA-ED75-C642-A89E-D66B9E9EA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47800" y="1403350"/>
            <a:ext cx="8534400" cy="49530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Public-key encryption and decryption at each mix are computationally expensive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mixnets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have high latency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Ok for email, not Ok for anonymous Web browsing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Challenge: low-latency anonymity network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Use public-key cryptography to establish a “circuit” with pairwise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keys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between hops on the circuit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Then use symmetric decryption and re-encryption to move data messages along the established circuits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Tor: 2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generation onion routing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30D4B-62B3-C44E-A16E-6D83B25B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2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ECE6BE6-3D2F-F943-8AA7-2F0B97CA26A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23194" y="609600"/>
            <a:ext cx="11405937" cy="3886200"/>
          </a:xfrm>
        </p:spPr>
        <p:txBody>
          <a:bodyPr>
            <a:normAutofit fontScale="90000"/>
          </a:bodyPr>
          <a:lstStyle/>
          <a:p>
            <a:br>
              <a:rPr lang="en-US" altLang="en-US" sz="3600" dirty="0">
                <a:latin typeface="Arial" panose="020B0604020202020204" pitchFamily="34" charset="0"/>
              </a:rPr>
            </a:br>
            <a:br>
              <a:rPr lang="en-US" altLang="en-US" sz="3600" dirty="0">
                <a:latin typeface="Arial" panose="020B0604020202020204" pitchFamily="34" charset="0"/>
              </a:rPr>
            </a:br>
            <a:r>
              <a:rPr lang="en-US" altLang="en-US" sz="3600" dirty="0">
                <a:solidFill>
                  <a:srgbClr val="C00000"/>
                </a:solidFill>
                <a:latin typeface="Arial" panose="020B0604020202020204" pitchFamily="34" charset="0"/>
              </a:rPr>
              <a:t>Tor:</a:t>
            </a:r>
            <a:br>
              <a:rPr lang="en-US" altLang="en-US" sz="36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en-US" altLang="en-US" sz="3600" dirty="0">
                <a:solidFill>
                  <a:srgbClr val="C00000"/>
                </a:solidFill>
                <a:latin typeface="Arial" panose="020B0604020202020204" pitchFamily="34" charset="0"/>
              </a:rPr>
              <a:t>The Second-Generation Onion Router</a:t>
            </a:r>
            <a:br>
              <a:rPr lang="en-US" altLang="en-US" sz="36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br>
              <a:rPr lang="en-US" altLang="en-US" sz="36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en-US" altLang="en-US" sz="3600" dirty="0">
                <a:latin typeface="Arial" panose="020B0604020202020204" pitchFamily="34" charset="0"/>
              </a:rPr>
              <a:t>R. </a:t>
            </a:r>
            <a:r>
              <a:rPr lang="en-US" altLang="en-US" sz="3600" dirty="0" err="1">
                <a:latin typeface="Arial" panose="020B0604020202020204" pitchFamily="34" charset="0"/>
              </a:rPr>
              <a:t>Dingledine</a:t>
            </a:r>
            <a:r>
              <a:rPr lang="en-US" altLang="en-US" sz="3600" dirty="0">
                <a:latin typeface="Arial" panose="020B0604020202020204" pitchFamily="34" charset="0"/>
              </a:rPr>
              <a:t>, N. Mathewson, P. </a:t>
            </a:r>
            <a:r>
              <a:rPr lang="en-US" altLang="en-US" sz="3600" dirty="0" err="1">
                <a:latin typeface="Arial" panose="020B0604020202020204" pitchFamily="34" charset="0"/>
              </a:rPr>
              <a:t>Syverson</a:t>
            </a:r>
            <a:br>
              <a:rPr lang="en-US" altLang="en-US" sz="36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br>
              <a:rPr lang="en-US" altLang="en-US" sz="36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en-US" altLang="en-US" sz="2700" dirty="0">
                <a:latin typeface="Arial" panose="020B0604020202020204" pitchFamily="34" charset="0"/>
              </a:rPr>
              <a:t>(USENIX Security 2004)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sp>
        <p:nvSpPr>
          <p:cNvPr id="16387" name="AutoShape 6" descr="data:image/jpg;base64,/9j/4AAQSkZJRgABAQAAAQABAAD/2wBDAAkGBwgHBgkIBwgKCgkLDRYPDQwMDRsUFRAWIB0iIiAdHx8kKDQsJCYxJx8fLT0tMTU3Ojo6Iys/RD84QzQ5Ojf/2wBDAQoKCg0MDRoPDxo3JR8lNzc3Nzc3Nzc3Nzc3Nzc3Nzc3Nzc3Nzc3Nzc3Nzc3Nzc3Nzc3Nzc3Nzc3Nzc3Nzc3Nzf/wAARCACTALEDASIAAhEBAxEB/8QAGwAAAQUBAQAAAAAAAAAAAAAAAwABAgQGBQf/xAA8EAABBAAEAgcFBwMDBQAAAAABAAIDEQQSITEFQQYTIlFhcZEygaGxwSNCUmLR4fAHFHIzU/EVNIKSsv/EABkBAAMBAQEAAAAAAAAAAAAAAAABAgMEBf/EACIRAAICAgIDAQADAAAAAAAAAAABAhEDIRIxBCJBEzIzUf/aAAwDAQACEQMRAD8A1L9WigDWvxQSKGn3ijE7eQQyO033leQz0UI67IR1q9NUUgE+5QdQq+9SUJoDfNDeBTj3G0VtA69xQ5AXNcAEAOA3rq8imkAjmPcVMN+0B12AXO6RcVwfCWh+Jl7Tm22NvtO/ZUlYm0i+G6m9gdCjiuro968zx3S3iGLDnQTDDs2DWDUjz3XFxHGeKjV+MnN6gGUn6reOCX0xllR7Mcoc69gllFl3LxXiLOO8RZJnGLkDh+crVcK6eZYgziD9QPba279ybwtBHKmegRx55WGtALN8lORvZNAaeCzXDemeDxEhadAT7RsH0Wjw88eKhzRuBzNzA3oR3pcaKUrEba2L/L6IoaXBvfV2ivhDo23ycKKbq3W0AaCkuI7AFmx7j9Qnljp5AGr27+RRGMAY3Ne4vzpPKwl7SNSLCdCsrwN7bh4fVM5hNgacwpjsSGzeqmynSPIGgBHwToLGa2jz21UHAhxNaVXxVoWASRoQgyi29yGhJ7BdrwSTf+ySkYeiXEGkMuFZiLNfVH+9fr6INCvcVi0WRaRbgOSi8ZgfAp4CCTY1rVTLKc7uSQ7GY2h9U7hoaHK/56qTRbW33ap8nL+ahOhWcLpJxlnBsH1mZvXvFQtPM9/kvMJMc/HYiSbEyulmOvbNn3+Hgn6VcVl4lxTETOccjT1cY3ytGn881xoi8OGW77xou7DjUVbOXJNt0jpvDTFsC/fNSruBBBZIAe7IAF0cLhJsU5rI2ZrFEAfsuuOjUzwS4tYBuLFrVuhRhKRjpQ/MQ4C/JQymlrZeA5Y+11hNaA0FyMZw4xVlBs786QpA8UkUeH4h0MwB/wCPJbXo1x92HmEEkjjE86ZvuO7/AH7LETxGCQZhqN1bw8udpN0aSlG0TGTiz3rDPE0ETjsTfoEcspwA30We6BY//qHCGsfrLEKeD4kUfRaktBeK2FfRYpG1lUxg4fNuQAfggtYTO9x1BA086XQYxoqtQA0+ew+qBhmW4NLdw34Ej6IrYXooyxjr65VV/FWI46ytrUtJcfE2Vaw0IfI69cpNabhEdEevqt2/FPiLkV2M7JH5QfkquIYdSed0uixgEbfKj4UqsgaKy2aOoPIUk0CZUyx/iSUMvgkoouwxGjq7yhmhdcm6IgN5/f8ANCqy4HbQfFc5oJoqUEbEc04IDiRXJKQU5jwedEJSCtPJJATa3Vo56Kn0gxh4fwbF4tot0URLfPYfNXB2ntIPd6LP/wBQZnR9Fp8pH2jo2O8QT+yuKuSJl0eMzPdLNl1dZo+P7rddHujcQwzJMW3I9wvKDqPNcTorg4DI7FTZTlflZm5Vut3hMZhXAATMJ5UV3SfxGeGK7YXB8PwuFt0bDrzJJViVjZG5Y30TzDRojh0WRpa4EHnaafF4TCsJnkAISo67SRzJ+HktOadxaNcrGhtrkcR4e17Oy3Lz8Su1Jx7hjrZHKXeTSqkmKgxBDo3gjUAHRKmiG1IwnGsK8PLrvXXRU8NE9rQ7kVquPYQStL2Cg0dqua4Qa2EaatG48FpHaOLJGpG9/pjiD/eTwWRnaAO6hqvRm2DRGnZqh5Lyv+nWIEfSJjW12hWp8N16yGkNJbZFt+YWaWy29EXN7J7JBMQ15VbVAR9XMRrYB2/ysIwJfmbsOqc3y3/QJpC8Yl9aVbfSv1TaFYuHNBLnkk5m3SUl9fGKNnf1r6onDIxHhszh7R+ChimHrPX5X9E/gvpDJTizvBr1KpzDtEZdf3K6B1dfI1XvVGbtlrmkX9a/VRIpFO/5SSLld+X0SUFAX2Gk7bqH3mit3/RSkNtN67/NQabf6/Jcpsh5/wDTIvVJ5Bo+SG83I4a7JE7XyI+SSAJGQSDsaC4fTkRP6OPikDzI8VHlbYsHmeWl6rtRn2fcFDismTg+K7JdUTwGjnpt8VpB0yZdHl2B4M2Hh0cuIcDqTlaCd/epzxMw+Khh6nI54BaWPPM7ea72AhY7BxszDsAC/JGkZAztnLpzLboeC7E/9M1jdWiHCZRLM7DvLs0Z3DTXvUcUxuKc8sLurZp7NEn37JuBMf1mIxDj2ZJNB3NVjDRuhdMx8hcxzrGbXe/1Ts2UZUjnSRHh7cNIzDjEMlJLmNPcdjQ5qwYDK4SMwcbHvFtbmrL4HRdjCxQRdoPo/wCKIxjJJs8Q7LQe0eZT5aon83dmd4jg53QFk0gb3sj28r5rGNbJ/duYwAgnZeicYHuWU4Vw2bFYuabDyMjbHLlzEWDaUXRGSCbSLHRyLEYDimHxwaWNa9o1HeaXtkM1BujbfX8+C8zxoe52DhsF80jBoNDR1PyXobQWB1DTUA+FFRfsGSCiiw0Fr5GkbMe4WN/a/VQncevcQL1d8mlPE7NRzjQOynn7KjM4255IrO/4NH6JmZZ/uI4cKzPo28vxKUxY+IFhsEA38FVytxEga4Zm5nken7qOGDm4d0brJa4jUp8hUEYasE/hIJVKVwzamt1Zzdl2bS2ilTmDQe8ZjSmTKQGvzlJSpvj6JLMoC6zGLq75KEb+0kHW0C/NQiIba5TZDvkc2Zw3obqDzZJ76KhMftXOGwACWbMB3UgYeIa14osmV0TmEWHAgg9yrtu7s+CO0gwba3umhMxzIGMxc0ItnVyOb2TqiYrCMbA55c99bZjt7lZ43D1PFutaKbOAT5jQ/JUOJYowxZG+l8l2QdocWki7gupOEFTNaB4a2oOc1ri6OeNzbsNJGqzOBw2M/uXSRgPjLrIJBv4roRYTFxkSyPNn7hcOyL7lpSGsjfw78DYTIGzQgHcOGxV2SZjIxkoDwXFw+LcS1j2kHlzXU6sOiDyCbGyRfJUcnjL80bq10Oy53RNobgsS97i0B90DzrvV7izGsZIOZBslZzB4md0r+HYcA9bQJQ3SOeT9jW9G4ncT4o/GH/RwzCyPuLtFt4Hhoy5ttN/BcnhOGbgMNBhog0ZR2q7zuVee/I6zd0sU/opbLzH5HCju06d+iZ2VwoihleT7whxOcHN20A19yi+Y5DuOxyHkrUiKLeGdTgCR96vLRDa8B84J1z/MIEBuWzf3tL7z+yZ7smLcK0ey78UXoVbHD8waW0QLafmEGZoc3M3TUUFKJ9F2tAO5bDX90GZxY1wqgBoR4KWykgOZvc5JN/4FJSVQOyDV2o2Lftoo2DWvNDe6murmVymqELfC86XaZviNAmDridpWigCQ+kDLcbqA8keM/ZAfzZUw80CrEL/str/4QJlPpDCJMA+fnC7N7uYWZfJDiJGkhpdkABPNbVzRIx0Tm21xpw7wvP8ApHg5uC4hk7AXYSUkMI+4fwn6LpwSv1M5Pjsm2DD4fsvzsBO7Wkq1hcNhJtGulfy1ahcMxZx7BoAKGi6glGGjptbXS6L+GsZur+EJMHhooh2Q08iNCrP90xsLNfu7Hks7xDiXXjXYGxfzVLEcR+wMLHnrHj0PNNRfZjPKrLnGuIxvElG9ORVToxhJH8aglaNaDyDyGv7KHDOGux8zOs/0mm3eK0ODjbh+MMkHZBbl05UoyOlSJjcnbNbG4nKTvW/ijCS896jkqLXZeR18VLrMpOulArCzRo6ccuYMoC8wHzQneyKcQMw27t/ohQyU1l9+gHmoySENsUCRQA5Gv3RYqLMMprxyiz5lFxD6yGgacB5XoqsDmhz2DcAIQxBlDo3ntVommKiw0tErwR7VKOId2K5Hf1Q8+aUObWo+tqGLeeozXty9EWFbKvWH8Z9UlG2+HoklZRLMdPehym2tFJ3Et18EMmyByXOaJEg4ZCCN0pfaBB3UHb2NE8h+zaUhk2uGWtlYw5uAC+f0KoNdW6t4Zx6gA/iKBMtxntbfylSx+Ggx/DX4XENzMlNDvBvceIRw9sYc9zqa2ySTVLNY3plwvANYxj3YuVt22H2Qf8tlcIyk9GcmktmYxUmJ6MY52FxDXOb9x4GjxyKqYzpC7EDQOFg3ouliekjOkmOjhxOBhiija7K4OLncue1e5WY+juB9o24E6ar0Y3Xsczt6Rl4psTipcrGmjoQBa7nCeB4iWTPOMvid1puGcNw+GYRDE0E8wunFhw3ceiHIqONvsrYbBtw0GRrQAByVaeLMXHatiF2JtGV4KmYzlF81lJ2dKWiODx9kRzENkAoE7OV3rQTy2F0uHxM4fCxdZiZGRt7yVm5+l0kIMeAtwGz5W38N1CxyfRMpxielwkhsYu6o/NSBBc29NR9FhejXTGSXFGPi7mMY4tyPa3K1m+62jJQ8NLS0tOoINgilE4uD2KMlLoM9/Vue8CyGgeaJkAw8b3tpzBZPz+Cq5vtCHGx2bVyR+ZhBOhFHyU2DKxcW5Mo2NFNPRicO6vn+4UHPIBJ3oOHyPySld9mRY7vj+yLHRWt3+2fVJN2u9JABZO7fRBe4B98qUpHEj3ILu12uVrE0RN7xVd6g52ZtWNlG9rUQe0TypIomHa0ufxjpHheEQdWPtcSbIjBqvElcnpL0hGBLsNhf+4A7bv8AbvYDxWFmlfI4vkcS5xskm7XXh8fluRy5cyWkdDi/G8dxSVxxUzjHyibo0e7n5rmklx8OaYd59ycim1zO67lFLo5bb7LnB7GOhdsMx9AF6Fw/K2gb8AvNYZnwvD4zTmm1oML0rbDFGyXDPLmgatcKKmUWy4SS7PQoHAixSsNIPOlgD05yR5YMAb73y/QD6qhiumPFsQCInx4Zp/226+ptR+bZt+0a0ejY7GYbCRF+JnZG38zgLWR4t02haDFwuMyu262QU0eQ5/BYyeabFPMk8r5Hndz3EqHZG2p8VSxJdmUs7ekHxmMxXEJjNjJ3SOO18vIckC60GiiT6pDVa0ZPfYZjwNNvJaXo50lk4aRBPcmGO2urD4LLDVEaa8lMoKSpjjJx6PYOH4yPGxjERyNcxzgAQdqV98zWt7R3XkfB+L4jhc7XxPJZfaaTYPmvQOHY+PizGPhdVe0L2XDkxPGdcMimjryWAQdRr6b/AKoUzriLjuCD/PVMCWgN3rS73H8KG99RHypZGgK/EpKv2fzeqSLCi5JVkIT3VGKUnEXp4oNi6PJZFoTnUQg4jEDC4WaeQ9mJjnVe+ilKSAs50zx5gwMeGjOs5t3kN1WOHOSQpy4xsx2KmfNiHvkNvc4uee8lCdqojfVEb3r1qPN7djAagJE6pA7lNSYCB1SoHv8AcbSASQIYDzUhpsKTBJMBySlaSZADp/BME5KAJDbRMUmuSQA4dS6vBOLzcLnEkVuaPaZ+JvcuOEZmhFeRSlFSVME2naPVcDjYsfhWzYd4cx97cjQRpD9m8d1n6rzvo3xV3DseIpHfYSu1Hce9b9z/ALJ1agtu/gvOywcJHdjnzQ2Yfm9ElX6x34j6pLKzSi4efvQne370klBSBzLE9NiTjMMO6E//AEUklv439hl5H8DOt2U/uhJJekcI3JOkkmgEN0z90kkCEm5pJIAfkmO6SSAH5JnckkkAO1SGySSYDfeCIEkkCGmJGVw3Dt16Pwp7n8KjLnEnIUklx+X0jp8f6StJJJcR1n//2Q==">
            <a:extLst>
              <a:ext uri="{FF2B5EF4-FFF2-40B4-BE49-F238E27FC236}">
                <a16:creationId xmlns:a16="http://schemas.microsoft.com/office/drawing/2014/main" id="{70E6A7EC-8ADD-9643-9A91-9DFCBBECF4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616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901D3-A7DF-3245-94A9-98486366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3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2327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Tor: The 2</a:t>
            </a:r>
            <a:r>
              <a:rPr lang="en-US" b="1" baseline="30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Generation Onion Router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22941" y="1508125"/>
            <a:ext cx="11146220" cy="478893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Largest, most well deployed anonymity preserving service on the Internet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Publicly available since 2003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Basic design: a mix network with improvements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Perfect forward secrecy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No mixing, or traffic shaping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Hence achieves low latency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Introduces 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guards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to improve source anonymity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Introduces 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sessions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for long term communications</a:t>
            </a:r>
            <a:endParaRPr lang="en-US" sz="2800" dirty="0">
              <a:solidFill>
                <a:srgbClr val="3366FF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Takes bandwidth into account when selecting 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relays</a:t>
            </a:r>
          </a:p>
          <a:p>
            <a:pPr lvl="2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Mixes in Tor are called relays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Introduces </a:t>
            </a:r>
            <a:r>
              <a:rPr lang="en-US" sz="28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hidden services</a:t>
            </a:r>
          </a:p>
          <a:p>
            <a:pPr lvl="2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Servers that are only accessible via the Tor overlay</a:t>
            </a:r>
          </a:p>
        </p:txBody>
      </p:sp>
    </p:spTree>
    <p:extLst>
      <p:ext uri="{BB962C8B-B14F-4D97-AF65-F5344CB8AC3E}">
        <p14:creationId xmlns:p14="http://schemas.microsoft.com/office/powerpoint/2010/main" val="35978020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.9|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4.4|2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22013</TotalTime>
  <Words>2532</Words>
  <Application>Microsoft Macintosh PowerPoint</Application>
  <PresentationFormat>Widescreen</PresentationFormat>
  <Paragraphs>480</Paragraphs>
  <Slides>49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DengXian</vt:lpstr>
      <vt:lpstr>DengXian Light</vt:lpstr>
      <vt:lpstr>Arial</vt:lpstr>
      <vt:lpstr>Calibri</vt:lpstr>
      <vt:lpstr>Helvetica Neue</vt:lpstr>
      <vt:lpstr>Tahoma</vt:lpstr>
      <vt:lpstr>Times New Roman</vt:lpstr>
      <vt:lpstr>Verdana</vt:lpstr>
      <vt:lpstr>Webdings</vt:lpstr>
      <vt:lpstr>Wingdings</vt:lpstr>
      <vt:lpstr>Office Theme</vt:lpstr>
      <vt:lpstr>CSC 533: Privacy in the Digital Age (Fall 2020)  Lecture 12: Tor Networks </vt:lpstr>
      <vt:lpstr>PowerPoint Presentation</vt:lpstr>
      <vt:lpstr>Basic Mix Design</vt:lpstr>
      <vt:lpstr>Mix Cascade</vt:lpstr>
      <vt:lpstr>Onion Routing</vt:lpstr>
      <vt:lpstr>Route Establishment</vt:lpstr>
      <vt:lpstr>Disadvantages of Basic Mixnets</vt:lpstr>
      <vt:lpstr>  Tor: The Second-Generation Onion Router  R. Dingledine, N. Mathewson, P. Syverson  (USENIX Security 2004)</vt:lpstr>
      <vt:lpstr>Tor: The 2nd Generation Onion Router</vt:lpstr>
      <vt:lpstr>Deployment and Statistics</vt:lpstr>
      <vt:lpstr>Celebrities Use Tor</vt:lpstr>
      <vt:lpstr>Tor Circuit Setup (1)</vt:lpstr>
      <vt:lpstr>Tor Circuit Setup (2)</vt:lpstr>
      <vt:lpstr>Tor Circuit Setup (3)</vt:lpstr>
      <vt:lpstr>Using a  Tor Circuit</vt:lpstr>
      <vt:lpstr>Cells</vt:lpstr>
      <vt:lpstr>PowerPoint Presentation</vt:lpstr>
      <vt:lpstr>Building a circuit (message type)</vt:lpstr>
      <vt:lpstr>Fetching a web page</vt:lpstr>
      <vt:lpstr>Additional functionality</vt:lpstr>
      <vt:lpstr>Congestion Control</vt:lpstr>
      <vt:lpstr>Using Tor</vt:lpstr>
      <vt:lpstr>How Do You Use Tor?</vt:lpstr>
      <vt:lpstr>Tor Relay type</vt:lpstr>
      <vt:lpstr>Selecting Relays</vt:lpstr>
      <vt:lpstr>Guard Relays</vt:lpstr>
      <vt:lpstr>PowerPoint Presentation</vt:lpstr>
      <vt:lpstr>Tor Bridges</vt:lpstr>
      <vt:lpstr>PowerPoint Presentation</vt:lpstr>
      <vt:lpstr>Hidden Services</vt:lpstr>
      <vt:lpstr>Hidden Service Example</vt:lpstr>
      <vt:lpstr>Creating and connecting to a Location hidden service</vt:lpstr>
      <vt:lpstr>Perfect Forward Secrecy</vt:lpstr>
      <vt:lpstr>Obfuscating Tor Traffic</vt:lpstr>
      <vt:lpstr>Threats in Tor</vt:lpstr>
      <vt:lpstr>Attacks possible</vt:lpstr>
      <vt:lpstr>Passive Attacks Against Tor Circuits</vt:lpstr>
      <vt:lpstr>Predecessor Attack</vt:lpstr>
      <vt:lpstr>End-to-end Timing Attack in Tor</vt:lpstr>
      <vt:lpstr>Active Attack: Selective DoS</vt:lpstr>
      <vt:lpstr>PowerPoint Presentation</vt:lpstr>
      <vt:lpstr>Indirect load estimation</vt:lpstr>
      <vt:lpstr>Tor problems: website fingerprinting</vt:lpstr>
      <vt:lpstr>What features allow fingerprinting?</vt:lpstr>
      <vt:lpstr>DNS Leaks</vt:lpstr>
      <vt:lpstr>And many more problems …</vt:lpstr>
      <vt:lpstr>Conclusion</vt:lpstr>
      <vt:lpstr>Anonymous P2P Networks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557</cp:revision>
  <cp:lastPrinted>2019-01-22T14:52:46Z</cp:lastPrinted>
  <dcterms:created xsi:type="dcterms:W3CDTF">2019-01-03T13:29:27Z</dcterms:created>
  <dcterms:modified xsi:type="dcterms:W3CDTF">2020-09-22T14:00:40Z</dcterms:modified>
</cp:coreProperties>
</file>